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5"/>
  </p:sldMasterIdLst>
  <p:notesMasterIdLst>
    <p:notesMasterId r:id="rId53"/>
  </p:notesMasterIdLst>
  <p:sldIdLst>
    <p:sldId id="263" r:id="rId6"/>
    <p:sldId id="329" r:id="rId7"/>
    <p:sldId id="379" r:id="rId8"/>
    <p:sldId id="382" r:id="rId9"/>
    <p:sldId id="259" r:id="rId10"/>
    <p:sldId id="257" r:id="rId11"/>
    <p:sldId id="324" r:id="rId12"/>
    <p:sldId id="325" r:id="rId13"/>
    <p:sldId id="290" r:id="rId14"/>
    <p:sldId id="328" r:id="rId15"/>
    <p:sldId id="330" r:id="rId16"/>
    <p:sldId id="380" r:id="rId17"/>
    <p:sldId id="332" r:id="rId18"/>
    <p:sldId id="333" r:id="rId19"/>
    <p:sldId id="371" r:id="rId20"/>
    <p:sldId id="372" r:id="rId21"/>
    <p:sldId id="373" r:id="rId22"/>
    <p:sldId id="378" r:id="rId23"/>
    <p:sldId id="279" r:id="rId24"/>
    <p:sldId id="376" r:id="rId25"/>
    <p:sldId id="389" r:id="rId26"/>
    <p:sldId id="383" r:id="rId27"/>
    <p:sldId id="387" r:id="rId28"/>
    <p:sldId id="384" r:id="rId29"/>
    <p:sldId id="388" r:id="rId30"/>
    <p:sldId id="386" r:id="rId31"/>
    <p:sldId id="377" r:id="rId32"/>
    <p:sldId id="348" r:id="rId33"/>
    <p:sldId id="356" r:id="rId34"/>
    <p:sldId id="352" r:id="rId35"/>
    <p:sldId id="355" r:id="rId36"/>
    <p:sldId id="390" r:id="rId37"/>
    <p:sldId id="391" r:id="rId38"/>
    <p:sldId id="392" r:id="rId39"/>
    <p:sldId id="393" r:id="rId40"/>
    <p:sldId id="394" r:id="rId41"/>
    <p:sldId id="395" r:id="rId42"/>
    <p:sldId id="396" r:id="rId43"/>
    <p:sldId id="397" r:id="rId44"/>
    <p:sldId id="398" r:id="rId45"/>
    <p:sldId id="399" r:id="rId46"/>
    <p:sldId id="400" r:id="rId47"/>
    <p:sldId id="401" r:id="rId48"/>
    <p:sldId id="402" r:id="rId49"/>
    <p:sldId id="403" r:id="rId50"/>
    <p:sldId id="404" r:id="rId51"/>
    <p:sldId id="405" r:id="rId52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953735"/>
    <a:srgbClr val="9BBB37"/>
    <a:srgbClr val="74C464"/>
    <a:srgbClr val="8AB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30CE4D-77BC-4394-9DD3-24927D2CC955}" v="10" dt="2024-12-17T13:09:44.4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904" autoAdjust="0"/>
    <p:restoredTop sz="95905" autoAdjust="0"/>
  </p:normalViewPr>
  <p:slideViewPr>
    <p:cSldViewPr snapToGrid="0" snapToObjects="1">
      <p:cViewPr varScale="1">
        <p:scale>
          <a:sx n="78" d="100"/>
          <a:sy n="78" d="100"/>
        </p:scale>
        <p:origin x="101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a  Martinez-Alvarez" userId="c63d6ec6-f2d6-4eee-865f-8d71c7e76ea4" providerId="ADAL" clId="{FE30CE4D-77BC-4394-9DD3-24927D2CC955}"/>
    <pc:docChg chg="undo redo custSel addSld delSld modSld sldOrd">
      <pc:chgData name="Melisa  Martinez-Alvarez" userId="c63d6ec6-f2d6-4eee-865f-8d71c7e76ea4" providerId="ADAL" clId="{FE30CE4D-77BC-4394-9DD3-24927D2CC955}" dt="2024-12-17T13:24:33.908" v="949" actId="20577"/>
      <pc:docMkLst>
        <pc:docMk/>
      </pc:docMkLst>
      <pc:sldChg chg="modSp mod">
        <pc:chgData name="Melisa  Martinez-Alvarez" userId="c63d6ec6-f2d6-4eee-865f-8d71c7e76ea4" providerId="ADAL" clId="{FE30CE4D-77BC-4394-9DD3-24927D2CC955}" dt="2024-12-17T13:24:33.908" v="949" actId="20577"/>
        <pc:sldMkLst>
          <pc:docMk/>
          <pc:sldMk cId="714849339" sldId="275"/>
        </pc:sldMkLst>
        <pc:spChg chg="mod">
          <ac:chgData name="Melisa  Martinez-Alvarez" userId="c63d6ec6-f2d6-4eee-865f-8d71c7e76ea4" providerId="ADAL" clId="{FE30CE4D-77BC-4394-9DD3-24927D2CC955}" dt="2024-12-17T13:14:06.769" v="875" actId="255"/>
          <ac:spMkLst>
            <pc:docMk/>
            <pc:sldMk cId="714849339" sldId="275"/>
            <ac:spMk id="2" creationId="{7520CC62-071B-4677-8EDE-4569449DA9D1}"/>
          </ac:spMkLst>
        </pc:spChg>
        <pc:spChg chg="mod">
          <ac:chgData name="Melisa  Martinez-Alvarez" userId="c63d6ec6-f2d6-4eee-865f-8d71c7e76ea4" providerId="ADAL" clId="{FE30CE4D-77BC-4394-9DD3-24927D2CC955}" dt="2024-12-17T13:24:33.908" v="949" actId="20577"/>
          <ac:spMkLst>
            <pc:docMk/>
            <pc:sldMk cId="714849339" sldId="275"/>
            <ac:spMk id="3" creationId="{296CCE6A-41A7-410B-A745-BA9BB142D1EB}"/>
          </ac:spMkLst>
        </pc:spChg>
      </pc:sldChg>
      <pc:sldChg chg="modSp mod">
        <pc:chgData name="Melisa  Martinez-Alvarez" userId="c63d6ec6-f2d6-4eee-865f-8d71c7e76ea4" providerId="ADAL" clId="{FE30CE4D-77BC-4394-9DD3-24927D2CC955}" dt="2024-12-17T10:57:26.404" v="451" actId="12"/>
        <pc:sldMkLst>
          <pc:docMk/>
          <pc:sldMk cId="2145333224" sldId="279"/>
        </pc:sldMkLst>
        <pc:spChg chg="mod">
          <ac:chgData name="Melisa  Martinez-Alvarez" userId="c63d6ec6-f2d6-4eee-865f-8d71c7e76ea4" providerId="ADAL" clId="{FE30CE4D-77BC-4394-9DD3-24927D2CC955}" dt="2024-12-17T10:56:49.083" v="405" actId="255"/>
          <ac:spMkLst>
            <pc:docMk/>
            <pc:sldMk cId="2145333224" sldId="279"/>
            <ac:spMk id="2" creationId="{9C799926-7FCD-4B72-8ACB-F55A97099814}"/>
          </ac:spMkLst>
        </pc:spChg>
        <pc:spChg chg="mod">
          <ac:chgData name="Melisa  Martinez-Alvarez" userId="c63d6ec6-f2d6-4eee-865f-8d71c7e76ea4" providerId="ADAL" clId="{FE30CE4D-77BC-4394-9DD3-24927D2CC955}" dt="2024-12-17T10:57:26.404" v="451" actId="12"/>
          <ac:spMkLst>
            <pc:docMk/>
            <pc:sldMk cId="2145333224" sldId="279"/>
            <ac:spMk id="3" creationId="{158D23BA-B883-4C43-BFEA-E74465DD0F3B}"/>
          </ac:spMkLst>
        </pc:spChg>
      </pc:sldChg>
      <pc:sldChg chg="modSp del mod">
        <pc:chgData name="Melisa  Martinez-Alvarez" userId="c63d6ec6-f2d6-4eee-865f-8d71c7e76ea4" providerId="ADAL" clId="{FE30CE4D-77BC-4394-9DD3-24927D2CC955}" dt="2024-12-17T10:13:31.332" v="38" actId="47"/>
        <pc:sldMkLst>
          <pc:docMk/>
          <pc:sldMk cId="2041142486" sldId="343"/>
        </pc:sldMkLst>
        <pc:picChg chg="mod">
          <ac:chgData name="Melisa  Martinez-Alvarez" userId="c63d6ec6-f2d6-4eee-865f-8d71c7e76ea4" providerId="ADAL" clId="{FE30CE4D-77BC-4394-9DD3-24927D2CC955}" dt="2024-12-17T10:12:10.327" v="33" actId="1076"/>
          <ac:picMkLst>
            <pc:docMk/>
            <pc:sldMk cId="2041142486" sldId="343"/>
            <ac:picMk id="4" creationId="{DC7B2AE5-53F9-411F-8DD2-9B62ED99E797}"/>
          </ac:picMkLst>
        </pc:picChg>
      </pc:sldChg>
      <pc:sldChg chg="del">
        <pc:chgData name="Melisa  Martinez-Alvarez" userId="c63d6ec6-f2d6-4eee-865f-8d71c7e76ea4" providerId="ADAL" clId="{FE30CE4D-77BC-4394-9DD3-24927D2CC955}" dt="2024-12-17T10:54:59.229" v="359" actId="47"/>
        <pc:sldMkLst>
          <pc:docMk/>
          <pc:sldMk cId="861306854" sldId="344"/>
        </pc:sldMkLst>
      </pc:sldChg>
      <pc:sldChg chg="del">
        <pc:chgData name="Melisa  Martinez-Alvarez" userId="c63d6ec6-f2d6-4eee-865f-8d71c7e76ea4" providerId="ADAL" clId="{FE30CE4D-77BC-4394-9DD3-24927D2CC955}" dt="2024-12-17T10:55:00.926" v="360" actId="47"/>
        <pc:sldMkLst>
          <pc:docMk/>
          <pc:sldMk cId="2764522560" sldId="345"/>
        </pc:sldMkLst>
      </pc:sldChg>
      <pc:sldChg chg="del">
        <pc:chgData name="Melisa  Martinez-Alvarez" userId="c63d6ec6-f2d6-4eee-865f-8d71c7e76ea4" providerId="ADAL" clId="{FE30CE4D-77BC-4394-9DD3-24927D2CC955}" dt="2024-12-17T10:55:02.887" v="361" actId="47"/>
        <pc:sldMkLst>
          <pc:docMk/>
          <pc:sldMk cId="3847730823" sldId="346"/>
        </pc:sldMkLst>
      </pc:sldChg>
      <pc:sldChg chg="modSp mod">
        <pc:chgData name="Melisa  Martinez-Alvarez" userId="c63d6ec6-f2d6-4eee-865f-8d71c7e76ea4" providerId="ADAL" clId="{FE30CE4D-77BC-4394-9DD3-24927D2CC955}" dt="2024-12-17T11:44:59.733" v="471" actId="21"/>
        <pc:sldMkLst>
          <pc:docMk/>
          <pc:sldMk cId="4114648098" sldId="347"/>
        </pc:sldMkLst>
        <pc:spChg chg="mod">
          <ac:chgData name="Melisa  Martinez-Alvarez" userId="c63d6ec6-f2d6-4eee-865f-8d71c7e76ea4" providerId="ADAL" clId="{FE30CE4D-77BC-4394-9DD3-24927D2CC955}" dt="2024-12-17T11:44:59.733" v="471" actId="21"/>
          <ac:spMkLst>
            <pc:docMk/>
            <pc:sldMk cId="4114648098" sldId="347"/>
            <ac:spMk id="2" creationId="{EB8AEE31-EC0E-4559-B83D-10A3EBD0B02A}"/>
          </ac:spMkLst>
        </pc:spChg>
      </pc:sldChg>
      <pc:sldChg chg="del">
        <pc:chgData name="Melisa  Martinez-Alvarez" userId="c63d6ec6-f2d6-4eee-865f-8d71c7e76ea4" providerId="ADAL" clId="{FE30CE4D-77BC-4394-9DD3-24927D2CC955}" dt="2024-12-17T10:30:02.070" v="161" actId="47"/>
        <pc:sldMkLst>
          <pc:docMk/>
          <pc:sldMk cId="3270581769" sldId="350"/>
        </pc:sldMkLst>
      </pc:sldChg>
      <pc:sldChg chg="modSp mod modNotesTx">
        <pc:chgData name="Melisa  Martinez-Alvarez" userId="c63d6ec6-f2d6-4eee-865f-8d71c7e76ea4" providerId="ADAL" clId="{FE30CE4D-77BC-4394-9DD3-24927D2CC955}" dt="2024-12-17T13:08:58.310" v="555" actId="20577"/>
        <pc:sldMkLst>
          <pc:docMk/>
          <pc:sldMk cId="1699996427" sldId="351"/>
        </pc:sldMkLst>
        <pc:spChg chg="mod">
          <ac:chgData name="Melisa  Martinez-Alvarez" userId="c63d6ec6-f2d6-4eee-865f-8d71c7e76ea4" providerId="ADAL" clId="{FE30CE4D-77BC-4394-9DD3-24927D2CC955}" dt="2024-12-17T13:08:01.751" v="477" actId="20577"/>
          <ac:spMkLst>
            <pc:docMk/>
            <pc:sldMk cId="1699996427" sldId="351"/>
            <ac:spMk id="6" creationId="{C3F4C101-DB39-4A00-9F91-D54F4F7A6459}"/>
          </ac:spMkLst>
        </pc:spChg>
      </pc:sldChg>
      <pc:sldChg chg="delSp mod">
        <pc:chgData name="Melisa  Martinez-Alvarez" userId="c63d6ec6-f2d6-4eee-865f-8d71c7e76ea4" providerId="ADAL" clId="{FE30CE4D-77BC-4394-9DD3-24927D2CC955}" dt="2024-12-17T11:45:11.414" v="472" actId="478"/>
        <pc:sldMkLst>
          <pc:docMk/>
          <pc:sldMk cId="287633450" sldId="357"/>
        </pc:sldMkLst>
        <pc:spChg chg="del">
          <ac:chgData name="Melisa  Martinez-Alvarez" userId="c63d6ec6-f2d6-4eee-865f-8d71c7e76ea4" providerId="ADAL" clId="{FE30CE4D-77BC-4394-9DD3-24927D2CC955}" dt="2024-12-17T11:45:11.414" v="472" actId="478"/>
          <ac:spMkLst>
            <pc:docMk/>
            <pc:sldMk cId="287633450" sldId="357"/>
            <ac:spMk id="2" creationId="{789CD885-A9EE-4988-B06C-6C10B0AA7D57}"/>
          </ac:spMkLst>
        </pc:spChg>
      </pc:sldChg>
      <pc:sldChg chg="delSp mod">
        <pc:chgData name="Melisa  Martinez-Alvarez" userId="c63d6ec6-f2d6-4eee-865f-8d71c7e76ea4" providerId="ADAL" clId="{FE30CE4D-77BC-4394-9DD3-24927D2CC955}" dt="2024-12-17T13:08:27.631" v="478" actId="478"/>
        <pc:sldMkLst>
          <pc:docMk/>
          <pc:sldMk cId="2147617724" sldId="359"/>
        </pc:sldMkLst>
        <pc:spChg chg="del">
          <ac:chgData name="Melisa  Martinez-Alvarez" userId="c63d6ec6-f2d6-4eee-865f-8d71c7e76ea4" providerId="ADAL" clId="{FE30CE4D-77BC-4394-9DD3-24927D2CC955}" dt="2024-12-17T13:08:27.631" v="478" actId="478"/>
          <ac:spMkLst>
            <pc:docMk/>
            <pc:sldMk cId="2147617724" sldId="359"/>
            <ac:spMk id="2" creationId="{856B7538-91CD-48B6-B0DE-AE0FD19E73EC}"/>
          </ac:spMkLst>
        </pc:spChg>
      </pc:sldChg>
      <pc:sldChg chg="del">
        <pc:chgData name="Melisa  Martinez-Alvarez" userId="c63d6ec6-f2d6-4eee-865f-8d71c7e76ea4" providerId="ADAL" clId="{FE30CE4D-77BC-4394-9DD3-24927D2CC955}" dt="2024-12-17T10:58:51.023" v="469" actId="47"/>
        <pc:sldMkLst>
          <pc:docMk/>
          <pc:sldMk cId="2438789210" sldId="361"/>
        </pc:sldMkLst>
      </pc:sldChg>
      <pc:sldChg chg="modSp mod modNotesTx">
        <pc:chgData name="Melisa  Martinez-Alvarez" userId="c63d6ec6-f2d6-4eee-865f-8d71c7e76ea4" providerId="ADAL" clId="{FE30CE4D-77BC-4394-9DD3-24927D2CC955}" dt="2024-12-17T13:13:02.828" v="857" actId="20577"/>
        <pc:sldMkLst>
          <pc:docMk/>
          <pc:sldMk cId="2740641753" sldId="374"/>
        </pc:sldMkLst>
        <pc:spChg chg="mod">
          <ac:chgData name="Melisa  Martinez-Alvarez" userId="c63d6ec6-f2d6-4eee-865f-8d71c7e76ea4" providerId="ADAL" clId="{FE30CE4D-77BC-4394-9DD3-24927D2CC955}" dt="2024-12-17T10:58:48.233" v="468" actId="20577"/>
          <ac:spMkLst>
            <pc:docMk/>
            <pc:sldMk cId="2740641753" sldId="374"/>
            <ac:spMk id="2" creationId="{BC0800F7-2542-4B38-87DB-90C5B733403C}"/>
          </ac:spMkLst>
        </pc:spChg>
      </pc:sldChg>
      <pc:sldChg chg="modSp mod">
        <pc:chgData name="Melisa  Martinez-Alvarez" userId="c63d6ec6-f2d6-4eee-865f-8d71c7e76ea4" providerId="ADAL" clId="{FE30CE4D-77BC-4394-9DD3-24927D2CC955}" dt="2024-12-17T10:57:32.258" v="454" actId="20577"/>
        <pc:sldMkLst>
          <pc:docMk/>
          <pc:sldMk cId="1844885249" sldId="376"/>
        </pc:sldMkLst>
        <pc:spChg chg="mod">
          <ac:chgData name="Melisa  Martinez-Alvarez" userId="c63d6ec6-f2d6-4eee-865f-8d71c7e76ea4" providerId="ADAL" clId="{FE30CE4D-77BC-4394-9DD3-24927D2CC955}" dt="2024-12-17T10:57:32.258" v="454" actId="20577"/>
          <ac:spMkLst>
            <pc:docMk/>
            <pc:sldMk cId="1844885249" sldId="376"/>
            <ac:spMk id="2" creationId="{70CC7680-FE03-4740-A749-4C25BED51F11}"/>
          </ac:spMkLst>
        </pc:spChg>
        <pc:spChg chg="mod">
          <ac:chgData name="Melisa  Martinez-Alvarez" userId="c63d6ec6-f2d6-4eee-865f-8d71c7e76ea4" providerId="ADAL" clId="{FE30CE4D-77BC-4394-9DD3-24927D2CC955}" dt="2024-12-17T10:09:47.536" v="24" actId="6549"/>
          <ac:spMkLst>
            <pc:docMk/>
            <pc:sldMk cId="1844885249" sldId="376"/>
            <ac:spMk id="3" creationId="{3D2F511D-4A78-432C-A966-12DBCB753CD5}"/>
          </ac:spMkLst>
        </pc:spChg>
      </pc:sldChg>
      <pc:sldChg chg="modSp mod">
        <pc:chgData name="Melisa  Martinez-Alvarez" userId="c63d6ec6-f2d6-4eee-865f-8d71c7e76ea4" providerId="ADAL" clId="{FE30CE4D-77BC-4394-9DD3-24927D2CC955}" dt="2024-12-17T10:57:42.611" v="457" actId="20577"/>
        <pc:sldMkLst>
          <pc:docMk/>
          <pc:sldMk cId="1869682543" sldId="377"/>
        </pc:sldMkLst>
        <pc:spChg chg="mod">
          <ac:chgData name="Melisa  Martinez-Alvarez" userId="c63d6ec6-f2d6-4eee-865f-8d71c7e76ea4" providerId="ADAL" clId="{FE30CE4D-77BC-4394-9DD3-24927D2CC955}" dt="2024-12-17T10:57:42.611" v="457" actId="20577"/>
          <ac:spMkLst>
            <pc:docMk/>
            <pc:sldMk cId="1869682543" sldId="377"/>
            <ac:spMk id="2" creationId="{9FF35818-737D-4F4B-BA82-1A51A0AC0B93}"/>
          </ac:spMkLst>
        </pc:spChg>
      </pc:sldChg>
      <pc:sldChg chg="addSp delSp modSp new mod modNotesTx">
        <pc:chgData name="Melisa  Martinez-Alvarez" userId="c63d6ec6-f2d6-4eee-865f-8d71c7e76ea4" providerId="ADAL" clId="{FE30CE4D-77BC-4394-9DD3-24927D2CC955}" dt="2024-12-17T10:54:09.754" v="354" actId="2085"/>
        <pc:sldMkLst>
          <pc:docMk/>
          <pc:sldMk cId="1603670413" sldId="383"/>
        </pc:sldMkLst>
        <pc:spChg chg="del">
          <ac:chgData name="Melisa  Martinez-Alvarez" userId="c63d6ec6-f2d6-4eee-865f-8d71c7e76ea4" providerId="ADAL" clId="{FE30CE4D-77BC-4394-9DD3-24927D2CC955}" dt="2024-12-17T10:11:50.893" v="31" actId="478"/>
          <ac:spMkLst>
            <pc:docMk/>
            <pc:sldMk cId="1603670413" sldId="383"/>
            <ac:spMk id="3" creationId="{8F7C139B-334B-4A39-0C6F-4573C7A84C70}"/>
          </ac:spMkLst>
        </pc:spChg>
        <pc:spChg chg="add mod">
          <ac:chgData name="Melisa  Martinez-Alvarez" userId="c63d6ec6-f2d6-4eee-865f-8d71c7e76ea4" providerId="ADAL" clId="{FE30CE4D-77BC-4394-9DD3-24927D2CC955}" dt="2024-12-17T10:54:09.754" v="354" actId="2085"/>
          <ac:spMkLst>
            <pc:docMk/>
            <pc:sldMk cId="1603670413" sldId="383"/>
            <ac:spMk id="6" creationId="{E215DD82-078F-EFCA-563E-CC4161B5BAA6}"/>
          </ac:spMkLst>
        </pc:spChg>
        <pc:picChg chg="add mod modCrop">
          <ac:chgData name="Melisa  Martinez-Alvarez" userId="c63d6ec6-f2d6-4eee-865f-8d71c7e76ea4" providerId="ADAL" clId="{FE30CE4D-77BC-4394-9DD3-24927D2CC955}" dt="2024-12-17T10:38:10.851" v="297" actId="1076"/>
          <ac:picMkLst>
            <pc:docMk/>
            <pc:sldMk cId="1603670413" sldId="383"/>
            <ac:picMk id="5" creationId="{22A002A5-23B8-25A3-6128-7A8E7A273AED}"/>
          </ac:picMkLst>
        </pc:picChg>
      </pc:sldChg>
      <pc:sldChg chg="addSp delSp modSp new mod modNotesTx">
        <pc:chgData name="Melisa  Martinez-Alvarez" userId="c63d6ec6-f2d6-4eee-865f-8d71c7e76ea4" providerId="ADAL" clId="{FE30CE4D-77BC-4394-9DD3-24927D2CC955}" dt="2024-12-17T10:47:50.505" v="322" actId="14861"/>
        <pc:sldMkLst>
          <pc:docMk/>
          <pc:sldMk cId="99885726" sldId="384"/>
        </pc:sldMkLst>
        <pc:spChg chg="del">
          <ac:chgData name="Melisa  Martinez-Alvarez" userId="c63d6ec6-f2d6-4eee-865f-8d71c7e76ea4" providerId="ADAL" clId="{FE30CE4D-77BC-4394-9DD3-24927D2CC955}" dt="2024-12-17T10:25:00.775" v="50" actId="478"/>
          <ac:spMkLst>
            <pc:docMk/>
            <pc:sldMk cId="99885726" sldId="384"/>
            <ac:spMk id="3" creationId="{3ED5116F-CF24-5D9D-1621-638D969459DA}"/>
          </ac:spMkLst>
        </pc:spChg>
        <pc:spChg chg="add mod ord">
          <ac:chgData name="Melisa  Martinez-Alvarez" userId="c63d6ec6-f2d6-4eee-865f-8d71c7e76ea4" providerId="ADAL" clId="{FE30CE4D-77BC-4394-9DD3-24927D2CC955}" dt="2024-12-17T10:47:50.505" v="322" actId="14861"/>
          <ac:spMkLst>
            <pc:docMk/>
            <pc:sldMk cId="99885726" sldId="384"/>
            <ac:spMk id="6" creationId="{1B4944F3-0E89-A695-9F82-792EA812F612}"/>
          </ac:spMkLst>
        </pc:spChg>
        <pc:picChg chg="add mod modCrop">
          <ac:chgData name="Melisa  Martinez-Alvarez" userId="c63d6ec6-f2d6-4eee-865f-8d71c7e76ea4" providerId="ADAL" clId="{FE30CE4D-77BC-4394-9DD3-24927D2CC955}" dt="2024-12-17T10:46:56.217" v="315" actId="14100"/>
          <ac:picMkLst>
            <pc:docMk/>
            <pc:sldMk cId="99885726" sldId="384"/>
            <ac:picMk id="5" creationId="{82F4A49D-1254-1537-8475-C9E26253C2BD}"/>
          </ac:picMkLst>
        </pc:picChg>
      </pc:sldChg>
      <pc:sldChg chg="addSp delSp modSp new del mod ord modNotesTx">
        <pc:chgData name="Melisa  Martinez-Alvarez" userId="c63d6ec6-f2d6-4eee-865f-8d71c7e76ea4" providerId="ADAL" clId="{FE30CE4D-77BC-4394-9DD3-24927D2CC955}" dt="2024-12-17T10:52:51.644" v="350" actId="2696"/>
        <pc:sldMkLst>
          <pc:docMk/>
          <pc:sldMk cId="1815671543" sldId="385"/>
        </pc:sldMkLst>
        <pc:spChg chg="del">
          <ac:chgData name="Melisa  Martinez-Alvarez" userId="c63d6ec6-f2d6-4eee-865f-8d71c7e76ea4" providerId="ADAL" clId="{FE30CE4D-77BC-4394-9DD3-24927D2CC955}" dt="2024-12-17T10:32:48.869" v="165" actId="478"/>
          <ac:spMkLst>
            <pc:docMk/>
            <pc:sldMk cId="1815671543" sldId="385"/>
            <ac:spMk id="2" creationId="{8542BE7A-B6B9-A24E-4319-C6AC449451EA}"/>
          </ac:spMkLst>
        </pc:spChg>
        <pc:spChg chg="del">
          <ac:chgData name="Melisa  Martinez-Alvarez" userId="c63d6ec6-f2d6-4eee-865f-8d71c7e76ea4" providerId="ADAL" clId="{FE30CE4D-77BC-4394-9DD3-24927D2CC955}" dt="2024-12-17T10:32:50.817" v="166" actId="478"/>
          <ac:spMkLst>
            <pc:docMk/>
            <pc:sldMk cId="1815671543" sldId="385"/>
            <ac:spMk id="3" creationId="{C284A58C-3515-AE49-5D7F-54AAC9562BC7}"/>
          </ac:spMkLst>
        </pc:spChg>
        <pc:picChg chg="add mod modCrop">
          <ac:chgData name="Melisa  Martinez-Alvarez" userId="c63d6ec6-f2d6-4eee-865f-8d71c7e76ea4" providerId="ADAL" clId="{FE30CE4D-77BC-4394-9DD3-24927D2CC955}" dt="2024-12-17T10:33:43.891" v="174" actId="732"/>
          <ac:picMkLst>
            <pc:docMk/>
            <pc:sldMk cId="1815671543" sldId="385"/>
            <ac:picMk id="5" creationId="{E7B42D3E-82F6-8BCC-0E54-D04499A439DE}"/>
          </ac:picMkLst>
        </pc:picChg>
      </pc:sldChg>
      <pc:sldChg chg="add del">
        <pc:chgData name="Melisa  Martinez-Alvarez" userId="c63d6ec6-f2d6-4eee-865f-8d71c7e76ea4" providerId="ADAL" clId="{FE30CE4D-77BC-4394-9DD3-24927D2CC955}" dt="2024-12-17T10:59:04.284" v="470" actId="47"/>
        <pc:sldMkLst>
          <pc:docMk/>
          <pc:sldMk cId="2854585314" sldId="385"/>
        </pc:sldMkLst>
      </pc:sldChg>
      <pc:sldChg chg="addSp delSp modSp new mod modNotesTx">
        <pc:chgData name="Melisa  Martinez-Alvarez" userId="c63d6ec6-f2d6-4eee-865f-8d71c7e76ea4" providerId="ADAL" clId="{FE30CE4D-77BC-4394-9DD3-24927D2CC955}" dt="2024-12-17T10:55:35.618" v="383" actId="732"/>
        <pc:sldMkLst>
          <pc:docMk/>
          <pc:sldMk cId="697937995" sldId="386"/>
        </pc:sldMkLst>
        <pc:spChg chg="del">
          <ac:chgData name="Melisa  Martinez-Alvarez" userId="c63d6ec6-f2d6-4eee-865f-8d71c7e76ea4" providerId="ADAL" clId="{FE30CE4D-77BC-4394-9DD3-24927D2CC955}" dt="2024-12-17T10:35:34.443" v="287" actId="478"/>
          <ac:spMkLst>
            <pc:docMk/>
            <pc:sldMk cId="697937995" sldId="386"/>
            <ac:spMk id="2" creationId="{EF8B2BAE-9FCC-CCD7-EA30-E88E4D813175}"/>
          </ac:spMkLst>
        </pc:spChg>
        <pc:spChg chg="del">
          <ac:chgData name="Melisa  Martinez-Alvarez" userId="c63d6ec6-f2d6-4eee-865f-8d71c7e76ea4" providerId="ADAL" clId="{FE30CE4D-77BC-4394-9DD3-24927D2CC955}" dt="2024-12-17T10:35:32.324" v="286" actId="478"/>
          <ac:spMkLst>
            <pc:docMk/>
            <pc:sldMk cId="697937995" sldId="386"/>
            <ac:spMk id="3" creationId="{D671429A-BD60-A7C6-8A00-838296981546}"/>
          </ac:spMkLst>
        </pc:spChg>
        <pc:picChg chg="add mod modCrop">
          <ac:chgData name="Melisa  Martinez-Alvarez" userId="c63d6ec6-f2d6-4eee-865f-8d71c7e76ea4" providerId="ADAL" clId="{FE30CE4D-77BC-4394-9DD3-24927D2CC955}" dt="2024-12-17T10:55:35.618" v="383" actId="732"/>
          <ac:picMkLst>
            <pc:docMk/>
            <pc:sldMk cId="697937995" sldId="386"/>
            <ac:picMk id="5" creationId="{D2B10721-A68D-66A1-1FEB-3CA5DB9B0C7B}"/>
          </ac:picMkLst>
        </pc:picChg>
      </pc:sldChg>
      <pc:sldChg chg="addSp modSp new mod">
        <pc:chgData name="Melisa  Martinez-Alvarez" userId="c63d6ec6-f2d6-4eee-865f-8d71c7e76ea4" providerId="ADAL" clId="{FE30CE4D-77BC-4394-9DD3-24927D2CC955}" dt="2024-12-17T10:54:20.975" v="356" actId="1076"/>
        <pc:sldMkLst>
          <pc:docMk/>
          <pc:sldMk cId="2421171178" sldId="387"/>
        </pc:sldMkLst>
        <pc:spChg chg="add mod">
          <ac:chgData name="Melisa  Martinez-Alvarez" userId="c63d6ec6-f2d6-4eee-865f-8d71c7e76ea4" providerId="ADAL" clId="{FE30CE4D-77BC-4394-9DD3-24927D2CC955}" dt="2024-12-17T10:54:20.975" v="356" actId="1076"/>
          <ac:spMkLst>
            <pc:docMk/>
            <pc:sldMk cId="2421171178" sldId="387"/>
            <ac:spMk id="6" creationId="{6544602F-1275-ED15-77FC-1E535472B7AD}"/>
          </ac:spMkLst>
        </pc:spChg>
        <pc:picChg chg="add mod modCrop">
          <ac:chgData name="Melisa  Martinez-Alvarez" userId="c63d6ec6-f2d6-4eee-865f-8d71c7e76ea4" providerId="ADAL" clId="{FE30CE4D-77BC-4394-9DD3-24927D2CC955}" dt="2024-12-17T10:50:06.048" v="335" actId="14100"/>
          <ac:picMkLst>
            <pc:docMk/>
            <pc:sldMk cId="2421171178" sldId="387"/>
            <ac:picMk id="5" creationId="{757800E4-30A6-1002-450C-FC7904107F88}"/>
          </ac:picMkLst>
        </pc:picChg>
      </pc:sldChg>
      <pc:sldChg chg="addSp modSp add mod">
        <pc:chgData name="Melisa  Martinez-Alvarez" userId="c63d6ec6-f2d6-4eee-865f-8d71c7e76ea4" providerId="ADAL" clId="{FE30CE4D-77BC-4394-9DD3-24927D2CC955}" dt="2024-12-17T10:54:35.616" v="358" actId="1076"/>
        <pc:sldMkLst>
          <pc:docMk/>
          <pc:sldMk cId="1316654964" sldId="388"/>
        </pc:sldMkLst>
        <pc:spChg chg="add mod">
          <ac:chgData name="Melisa  Martinez-Alvarez" userId="c63d6ec6-f2d6-4eee-865f-8d71c7e76ea4" providerId="ADAL" clId="{FE30CE4D-77BC-4394-9DD3-24927D2CC955}" dt="2024-12-17T10:54:35.616" v="358" actId="1076"/>
          <ac:spMkLst>
            <pc:docMk/>
            <pc:sldMk cId="1316654964" sldId="388"/>
            <ac:spMk id="2" creationId="{33B8EBB8-A85E-D70B-7A83-F22590847995}"/>
          </ac:spMkLst>
        </pc:spChg>
        <pc:picChg chg="mod modCrop">
          <ac:chgData name="Melisa  Martinez-Alvarez" userId="c63d6ec6-f2d6-4eee-865f-8d71c7e76ea4" providerId="ADAL" clId="{FE30CE4D-77BC-4394-9DD3-24927D2CC955}" dt="2024-12-17T10:51:04.297" v="340" actId="732"/>
          <ac:picMkLst>
            <pc:docMk/>
            <pc:sldMk cId="1316654964" sldId="388"/>
            <ac:picMk id="5" creationId="{F09E6AD4-EED7-E7D9-3349-063D295AA649}"/>
          </ac:picMkLst>
        </pc:picChg>
      </pc:sldChg>
      <pc:sldChg chg="new del ord">
        <pc:chgData name="Melisa  Martinez-Alvarez" userId="c63d6ec6-f2d6-4eee-865f-8d71c7e76ea4" providerId="ADAL" clId="{FE30CE4D-77BC-4394-9DD3-24927D2CC955}" dt="2024-12-17T10:48:18.072" v="323" actId="47"/>
        <pc:sldMkLst>
          <pc:docMk/>
          <pc:sldMk cId="2573520483" sldId="388"/>
        </pc:sldMkLst>
      </pc:sldChg>
      <pc:sldChg chg="addSp modSp add mod">
        <pc:chgData name="Melisa  Martinez-Alvarez" userId="c63d6ec6-f2d6-4eee-865f-8d71c7e76ea4" providerId="ADAL" clId="{FE30CE4D-77BC-4394-9DD3-24927D2CC955}" dt="2024-12-17T10:52:36.457" v="348" actId="164"/>
        <pc:sldMkLst>
          <pc:docMk/>
          <pc:sldMk cId="989548761" sldId="389"/>
        </pc:sldMkLst>
        <pc:grpChg chg="add mod">
          <ac:chgData name="Melisa  Martinez-Alvarez" userId="c63d6ec6-f2d6-4eee-865f-8d71c7e76ea4" providerId="ADAL" clId="{FE30CE4D-77BC-4394-9DD3-24927D2CC955}" dt="2024-12-17T10:52:36.457" v="348" actId="164"/>
          <ac:grpSpMkLst>
            <pc:docMk/>
            <pc:sldMk cId="989548761" sldId="389"/>
            <ac:grpSpMk id="3" creationId="{914A4440-2440-3EEC-8337-A51B3D3E4881}"/>
          </ac:grpSpMkLst>
        </pc:grpChg>
        <pc:picChg chg="add mod">
          <ac:chgData name="Melisa  Martinez-Alvarez" userId="c63d6ec6-f2d6-4eee-865f-8d71c7e76ea4" providerId="ADAL" clId="{FE30CE4D-77BC-4394-9DD3-24927D2CC955}" dt="2024-12-17T10:52:36.457" v="348" actId="164"/>
          <ac:picMkLst>
            <pc:docMk/>
            <pc:sldMk cId="989548761" sldId="389"/>
            <ac:picMk id="2" creationId="{D9725212-947D-D9FE-97CF-8EFD74E319C4}"/>
          </ac:picMkLst>
        </pc:picChg>
        <pc:picChg chg="mod modCrop">
          <ac:chgData name="Melisa  Martinez-Alvarez" userId="c63d6ec6-f2d6-4eee-865f-8d71c7e76ea4" providerId="ADAL" clId="{FE30CE4D-77BC-4394-9DD3-24927D2CC955}" dt="2024-12-17T10:52:36.457" v="348" actId="164"/>
          <ac:picMkLst>
            <pc:docMk/>
            <pc:sldMk cId="989548761" sldId="389"/>
            <ac:picMk id="5" creationId="{7E2B864A-3A4E-A576-77C4-C69B1EC66478}"/>
          </ac:picMkLst>
        </pc:picChg>
      </pc:sldChg>
      <pc:sldChg chg="modSp add del mod">
        <pc:chgData name="Melisa  Martinez-Alvarez" userId="c63d6ec6-f2d6-4eee-865f-8d71c7e76ea4" providerId="ADAL" clId="{FE30CE4D-77BC-4394-9DD3-24927D2CC955}" dt="2024-12-17T10:52:40.787" v="349" actId="47"/>
        <pc:sldMkLst>
          <pc:docMk/>
          <pc:sldMk cId="1413038846" sldId="390"/>
        </pc:sldMkLst>
        <pc:picChg chg="mod modCrop">
          <ac:chgData name="Melisa  Martinez-Alvarez" userId="c63d6ec6-f2d6-4eee-865f-8d71c7e76ea4" providerId="ADAL" clId="{FE30CE4D-77BC-4394-9DD3-24927D2CC955}" dt="2024-12-17T10:52:01.248" v="344" actId="732"/>
          <ac:picMkLst>
            <pc:docMk/>
            <pc:sldMk cId="1413038846" sldId="390"/>
            <ac:picMk id="5" creationId="{564076D1-A756-63DA-6789-A1E425D23B4A}"/>
          </ac:picMkLst>
        </pc:picChg>
      </pc:sldChg>
      <pc:sldChg chg="addSp delSp modSp add mod">
        <pc:chgData name="Melisa  Martinez-Alvarez" userId="c63d6ec6-f2d6-4eee-865f-8d71c7e76ea4" providerId="ADAL" clId="{FE30CE4D-77BC-4394-9DD3-24927D2CC955}" dt="2024-12-17T13:13:32.418" v="871" actId="20577"/>
        <pc:sldMkLst>
          <pc:docMk/>
          <pc:sldMk cId="1991361709" sldId="390"/>
        </pc:sldMkLst>
        <pc:spChg chg="add mod">
          <ac:chgData name="Melisa  Martinez-Alvarez" userId="c63d6ec6-f2d6-4eee-865f-8d71c7e76ea4" providerId="ADAL" clId="{FE30CE4D-77BC-4394-9DD3-24927D2CC955}" dt="2024-12-17T13:13:32.418" v="871" actId="20577"/>
          <ac:spMkLst>
            <pc:docMk/>
            <pc:sldMk cId="1991361709" sldId="390"/>
            <ac:spMk id="4" creationId="{0846B4CD-9DAF-4BBB-45A4-7C42C6E30B42}"/>
          </ac:spMkLst>
        </pc:spChg>
        <pc:picChg chg="del">
          <ac:chgData name="Melisa  Martinez-Alvarez" userId="c63d6ec6-f2d6-4eee-865f-8d71c7e76ea4" providerId="ADAL" clId="{FE30CE4D-77BC-4394-9DD3-24927D2CC955}" dt="2024-12-17T13:09:46.638" v="557" actId="478"/>
          <ac:picMkLst>
            <pc:docMk/>
            <pc:sldMk cId="1991361709" sldId="390"/>
            <ac:picMk id="5" creationId="{F0CF5CA0-1902-4627-5245-631578E8150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ECE98-3B20-4F4A-9B9C-E43A6F42C307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de texte du Master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7398D-A3C2-2D4A-BB3F-7B427B5B3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1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63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Pour télécharger les données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63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21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49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06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91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Au niveau des pays : Tanzanie, Malawi, Zambie, Sénégal et Côte d'Ivoire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59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3D437-EFD6-3DFB-7275-CE54C4D77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F8063F-940E-81A3-470E-7D9307E984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70DFA8-CF46-72A8-4419-7173A29254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Les années disponibles dépendent de l'indicateur, mais la fourchette globale s'étend de 2000 à 2018.</a:t>
            </a:r>
          </a:p>
          <a:p>
            <a:r>
              <a:rPr lang="en-GB" dirty="0"/>
              <a:t>Types d'unités de dépenses : dollars, NCU, % des dépenses totales, par habitant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71279-48D6-75E4-23C0-F88864B410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580A7-8B94-4160-97F4-06010B4B6EF4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517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Explorateur de données et peut également télécharger</a:t>
            </a:r>
          </a:p>
          <a:p>
            <a:r>
              <a:rPr lang="en-GB" dirty="0"/>
              <a:t>Les années disponibles dépendent de l'indicateur, mais la fourchette globale s'étend de 2000 à 2018.</a:t>
            </a:r>
          </a:p>
          <a:p>
            <a:r>
              <a:rPr lang="en-GB" dirty="0"/>
              <a:t>Types d'unités de dépenses : dollars, NCU, % des dépenses totales, par habitant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580A7-8B94-4160-97F4-06010B4B6EF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396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580A7-8B94-4160-97F4-06010B4B6EF4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556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63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90D63-B692-A619-9236-B7641694C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448D2C-70D7-C656-5B5A-86DFA46053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FC8F62-047C-42F9-CBA8-F01FDFC61D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 CRS dispose d'une section d'exploration des données et offre également la possibilité de télécharger les données pour une analyse plus approfondie.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6B41B-8229-F593-D04C-A49CA2DAF3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13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Décrire l'explorateur de données, les différents champs et filtres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8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Visualiser les données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41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BB6B2-553A-79B8-AD70-F4C856FB1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7342DE-9A4C-A632-0F04-53CD61874E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44B837-AE5C-D2B2-E78A-10349D514B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 CRS dispose d'une section d'exploration des données et offre également la possibilité de télécharger les données pour une analyse plus approfondie.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FAEC7-A11C-3B07-133E-38DFCC798E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0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279132"/>
            <a:ext cx="9480857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440" y="1477818"/>
            <a:ext cx="10969943" cy="4821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latin typeface="open sans" charset="0"/>
              </a:defRPr>
            </a:lvl1pPr>
          </a:lstStyle>
          <a:p>
            <a:pPr fontAlgn="t"/>
            <a:r>
              <a:rPr lang="en-US" sz="24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24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BBFC-F8AB-4F99-B558-DEBF12561351}" type="slidenum">
              <a:rPr lang="en-GB" smtClean="0"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086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440" y="1477818"/>
            <a:ext cx="10969943" cy="4821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latin typeface="open sans" charset="0"/>
              </a:defRPr>
            </a:lvl1pPr>
          </a:lstStyle>
          <a:p>
            <a:pPr fontAlgn="t"/>
            <a:r>
              <a:rPr lang="en-US" sz="24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24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279132"/>
            <a:ext cx="9417061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BBFC-F8AB-4F99-B558-DEBF12561351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1491919"/>
            <a:ext cx="6813892" cy="4807281"/>
          </a:xfrm>
          <a:prstGeom prst="rect">
            <a:avLst/>
          </a:prstGeom>
        </p:spPr>
        <p:txBody>
          <a:bodyPr/>
          <a:lstStyle>
            <a:lvl1pPr>
              <a:defRPr sz="2400" baseline="0">
                <a:latin typeface="Open Sans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442" y="1491919"/>
            <a:ext cx="4010039" cy="4807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Open Sans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fontAlgn="t"/>
            <a:r>
              <a:rPr lang="en-US" sz="24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24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9442" y="279132"/>
            <a:ext cx="9470224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BBFC-F8AB-4F99-B558-DEBF12561351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724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1491919"/>
            <a:ext cx="6813892" cy="4807281"/>
          </a:xfrm>
          <a:prstGeom prst="rect">
            <a:avLst/>
          </a:prstGeom>
        </p:spPr>
        <p:txBody>
          <a:bodyPr/>
          <a:lstStyle>
            <a:lvl1pPr>
              <a:defRPr sz="2400" baseline="0">
                <a:latin typeface="Open Sans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442" y="1491919"/>
            <a:ext cx="4010039" cy="4807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Open Sans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fontAlgn="t"/>
            <a:r>
              <a:rPr lang="en-US" sz="24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24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279132"/>
            <a:ext cx="10195579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BBFC-F8AB-4F99-B558-DEBF1256135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0"/>
          <p:cNvSpPr txBox="1">
            <a:spLocks noGrp="1"/>
          </p:cNvSpPr>
          <p:nvPr>
            <p:ph type="title"/>
          </p:nvPr>
        </p:nvSpPr>
        <p:spPr>
          <a:xfrm>
            <a:off x="609441" y="1186033"/>
            <a:ext cx="10941150" cy="719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1"/>
          </p:nvPr>
        </p:nvSpPr>
        <p:spPr>
          <a:xfrm>
            <a:off x="623233" y="1844830"/>
            <a:ext cx="10845091" cy="439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1"/>
              <a:buNone/>
              <a:defRPr sz="1351"/>
            </a:lvl2pPr>
            <a:lvl3pPr marL="1371600" lvl="2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–"/>
              <a:defRPr/>
            </a:lvl5pPr>
            <a:lvl6pPr marL="2743200" lvl="5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0640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1E860-6CB4-4B8D-8582-59EFD10AB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A7AD6-BA97-4C0F-A01E-D50BA5C97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AE6CF-77BB-4B7D-BDB2-44E418D0D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E969-C2A9-43EB-BD73-CE203D98EAA7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19D89-3E23-46D7-8EC1-74D52B71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F713E-3896-44CF-818A-C6F0F1B15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6A9F-4616-4281-A66F-5FE602BF98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287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2FC055-7B7C-431C-9849-DE33BEBA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E969-C2A9-43EB-BD73-CE203D98EAA7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B0B1AC-00C8-4015-80E9-02B23CEB4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F97BF-A1D5-480E-97BF-CD03102F6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6A9F-4616-4281-A66F-5FE602BF98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007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64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50" r:id="rId3"/>
    <p:sldLayoutId id="2147483663" r:id="rId4"/>
    <p:sldLayoutId id="2147483656" r:id="rId5"/>
    <p:sldLayoutId id="2147483665" r:id="rId6"/>
    <p:sldLayoutId id="2147483669" r:id="rId7"/>
    <p:sldLayoutId id="2147483671" r:id="rId8"/>
    <p:sldLayoutId id="2147483672" r:id="rId9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bg2"/>
          </a:solidFill>
          <a:latin typeface="merriweather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atacompass.lshtm.ac.uk/" TargetMode="External"/><Relationship Id="rId5" Type="http://schemas.openxmlformats.org/officeDocument/2006/relationships/hyperlink" Target="mailto:catherine.pitt@lshtm.ac.uk" TargetMode="External"/><Relationship Id="rId4" Type="http://schemas.openxmlformats.org/officeDocument/2006/relationships/hyperlink" Target="https://datacompass.lshtm.ac.uk/id/eprint/1526/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7509105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heapol/czx130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/>
        </p:nvSpPr>
        <p:spPr>
          <a:xfrm>
            <a:off x="609441" y="1266209"/>
            <a:ext cx="10969943" cy="2007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bg2"/>
                </a:solidFill>
                <a:latin typeface="merriweather" charset="0"/>
                <a:ea typeface="+mj-ea"/>
                <a:cs typeface="+mj-cs"/>
              </a:defRPr>
            </a:lvl1pPr>
          </a:lstStyle>
          <a:p>
            <a:pPr>
              <a:lnSpc>
                <a:spcPts val="5500"/>
              </a:lnSpc>
            </a:pPr>
            <a:r>
              <a:rPr lang="en-GB" sz="3600" b="1" dirty="0"/>
              <a:t>Analyse du financement de la santé pour les révisions annuelles</a:t>
            </a:r>
            <a:endParaRPr lang="en-US" sz="3600" dirty="0"/>
          </a:p>
        </p:txBody>
      </p:sp>
      <p:sp>
        <p:nvSpPr>
          <p:cNvPr id="3" name="Title Placeholder 1"/>
          <p:cNvSpPr txBox="1">
            <a:spLocks/>
          </p:cNvSpPr>
          <p:nvPr/>
        </p:nvSpPr>
        <p:spPr>
          <a:xfrm>
            <a:off x="609441" y="4079897"/>
            <a:ext cx="10969943" cy="1257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bg2"/>
                </a:solidFill>
                <a:latin typeface="merriweather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2"/>
                </a:solidFill>
                <a:latin typeface="open sans" charset="0"/>
              </a:rPr>
              <a:t>Nouria Brikci, Melisa Martinez-Alvarez</a:t>
            </a:r>
          </a:p>
        </p:txBody>
      </p:sp>
    </p:spTree>
    <p:extLst>
      <p:ext uri="{BB962C8B-B14F-4D97-AF65-F5344CB8AC3E}">
        <p14:creationId xmlns:p14="http://schemas.microsoft.com/office/powerpoint/2010/main" val="1086497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BEEE-EA1C-4E55-9CA9-87EAD05F0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53663"/>
            <a:ext cx="9480857" cy="973471"/>
          </a:xfrm>
        </p:spPr>
        <p:txBody>
          <a:bodyPr>
            <a:normAutofit fontScale="90000"/>
          </a:bodyPr>
          <a:lstStyle/>
          <a:p>
            <a:r>
              <a:rPr lang="en-GB" dirty="0"/>
              <a:t>Des niveaux plus élevés de financement commun sont associés à une meilleure prise en charge par le système de santé publique.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B92D16-6FC3-4B68-B3B9-3854E35F6D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0153" y="1582457"/>
            <a:ext cx="6681309" cy="44714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94D7DE-A5BC-4F51-A52C-E2F893AAF262}"/>
              </a:ext>
            </a:extLst>
          </p:cNvPr>
          <p:cNvSpPr txBox="1"/>
          <p:nvPr/>
        </p:nvSpPr>
        <p:spPr>
          <a:xfrm>
            <a:off x="1866378" y="6053954"/>
            <a:ext cx="8975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Global Burden of Disease Health Financing Collaborator Network* Tendances du financement futur de la santé et de la couverture : dépenses de santé futures et couverture sanitaire universelle dans 188 pays, 2016-40. Lancet 2018 ; 391 : 1783-98</a:t>
            </a:r>
          </a:p>
        </p:txBody>
      </p:sp>
    </p:spTree>
    <p:extLst>
      <p:ext uri="{BB962C8B-B14F-4D97-AF65-F5344CB8AC3E}">
        <p14:creationId xmlns:p14="http://schemas.microsoft.com/office/powerpoint/2010/main" val="464428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7F692-37FD-42AA-8449-2C4235B59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relatives aux achats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C0301-79CA-4018-A4FD-E0598BEDB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56" y="1018309"/>
            <a:ext cx="3987612" cy="40296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Rémunération à l'acte associée à une demande induite par le fournisseur (taux de césarienne plus élevés)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Le financement basé sur la performance peut augmenter la production de services incitatifs.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La modification des modalités d'achat peut affecter la motivation des travailleurs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8EFA8-C52A-4F69-A31F-59F803ADA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416" y="1179560"/>
            <a:ext cx="6481367" cy="1853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187955-4DF4-4681-BEBF-1D907BA03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248" y="4590151"/>
            <a:ext cx="5308922" cy="2257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3484F1-2785-4EC8-8859-649E8224A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973" y="2459370"/>
            <a:ext cx="5866251" cy="24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22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646F9-DCAD-49FB-8CF2-E1EFEE937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de recherche potentielles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A97588-6E11-47C6-B390-425DFAF53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090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238FDA-0BDA-481B-88B7-72D30650B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691" y="5115709"/>
            <a:ext cx="4974696" cy="18029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3D951A-58DD-44ED-B583-1C3D66471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de recherche potentielles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4D90A-088B-4FC8-91CD-64DF58BA8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477818"/>
            <a:ext cx="6668182" cy="51010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Suivi des ressources</a:t>
            </a:r>
          </a:p>
          <a:p>
            <a:pPr lvl="1"/>
            <a:r>
              <a:rPr lang="en-GB" dirty="0"/>
              <a:t>Niveaux de financement (intérieur, extérieur) pour la santé et la RMNCH (niveaux national et infranational ; pour des domaines de santé spécifiques) ; </a:t>
            </a:r>
          </a:p>
          <a:p>
            <a:pPr lvl="1"/>
            <a:r>
              <a:rPr lang="en-GB" dirty="0"/>
              <a:t>Niveaux de financement par rapport aux besoins/extrants/résultats/équité</a:t>
            </a:r>
          </a:p>
          <a:p>
            <a:pPr lvl="1"/>
            <a:r>
              <a:rPr lang="en-GB" dirty="0"/>
              <a:t>Impact des réformes politiques sur les niveaux et la nature du financement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Efficacité de l'aide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3C6A38-74C9-4534-B172-1610507A8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370" y="3039076"/>
            <a:ext cx="5380319" cy="1978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8E04E3-7F8F-46B0-B692-8E4F8B098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370" y="1477818"/>
            <a:ext cx="4619613" cy="22754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B8F832-6F90-4E83-BA69-F35B0014B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241" y="0"/>
            <a:ext cx="6485198" cy="17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5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8E41A-3EEA-4E55-99D1-6A6F2BC5E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de recherche potentielles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A367B-D813-451B-BE83-D52DDD935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Analyse des fonds propres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Recherche sur l'évaluation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GB" dirty="0"/>
              <a:t>Impact des dispositions/réformes financières sur l'accès aux soins et l'accessibilité financière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726FC-4338-4782-98A7-341F30B18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585" y="3600858"/>
            <a:ext cx="6480240" cy="2978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BC23B2-F496-46F9-93AC-031E11592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00875"/>
            <a:ext cx="5880978" cy="302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72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5F7A8-F61F-4C73-A6F1-A2217A24C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Santé générale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D3728-6D36-4FD7-9C30-6D678F323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Quel est le montant des dépenses de santé d'un pays ?</a:t>
            </a:r>
          </a:p>
          <a:p>
            <a:pPr lvl="1"/>
            <a:r>
              <a:rPr lang="en-GB" dirty="0"/>
              <a:t>Par habitant</a:t>
            </a:r>
          </a:p>
          <a:p>
            <a:pPr lvl="1"/>
            <a:r>
              <a:rPr lang="en-GB" dirty="0"/>
              <a:t>En proportion du PIB</a:t>
            </a:r>
          </a:p>
          <a:p>
            <a:pPr lvl="1"/>
            <a:r>
              <a:rPr lang="en-GB" dirty="0"/>
              <a:t>En proportion des dépenses des administrations publiques</a:t>
            </a:r>
          </a:p>
          <a:p>
            <a:pPr lvl="1"/>
            <a:r>
              <a:rPr lang="en-GB" dirty="0"/>
              <a:t>Tendances dans le temps </a:t>
            </a:r>
          </a:p>
          <a:p>
            <a:r>
              <a:rPr lang="en-GB" dirty="0"/>
              <a:t>Quel est le montant des dépenses de santé d'une région du monde ou d'un groupe de revenus ?</a:t>
            </a:r>
          </a:p>
          <a:p>
            <a:pPr lvl="1"/>
            <a:r>
              <a:rPr lang="en-GB" dirty="0"/>
              <a:t>Par habitant</a:t>
            </a:r>
          </a:p>
          <a:p>
            <a:pPr lvl="1"/>
            <a:r>
              <a:rPr lang="en-GB" dirty="0"/>
              <a:t>En proportion du PIB</a:t>
            </a:r>
          </a:p>
          <a:p>
            <a:pPr lvl="1"/>
            <a:r>
              <a:rPr lang="en-GB" dirty="0"/>
              <a:t>En proportion des dépenses des administrations publiques</a:t>
            </a:r>
          </a:p>
          <a:p>
            <a:pPr lvl="1"/>
            <a:r>
              <a:rPr lang="en-GB" dirty="0"/>
              <a:t>Tendances dans le temps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196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3E583-0025-4E33-806B-0EE680CC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335109"/>
            <a:ext cx="10512862" cy="1325218"/>
          </a:xfrm>
        </p:spPr>
        <p:txBody>
          <a:bodyPr/>
          <a:lstStyle/>
          <a:p>
            <a:r>
              <a:rPr lang="en-GB" dirty="0"/>
              <a:t>Sources de financement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36B24-6034-42A6-A940-EA3EC8565B2A}"/>
              </a:ext>
            </a:extLst>
          </p:cNvPr>
          <p:cNvSpPr txBox="1"/>
          <p:nvPr/>
        </p:nvSpPr>
        <p:spPr>
          <a:xfrm>
            <a:off x="2748216" y="1487705"/>
            <a:ext cx="1317317" cy="369236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799" dirty="0"/>
              <a:t>Citoyens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E81711-C6C0-4B86-9551-F69A6717F473}"/>
              </a:ext>
            </a:extLst>
          </p:cNvPr>
          <p:cNvSpPr txBox="1"/>
          <p:nvPr/>
        </p:nvSpPr>
        <p:spPr>
          <a:xfrm>
            <a:off x="7224277" y="1487705"/>
            <a:ext cx="1987105" cy="369236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799" dirty="0"/>
              <a:t>Financement externe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C5914D3-FB88-4D3D-A136-5D492EDC28B8}"/>
              </a:ext>
            </a:extLst>
          </p:cNvPr>
          <p:cNvGraphicFramePr>
            <a:graphicFrameLocks noGrp="1"/>
          </p:cNvGraphicFramePr>
          <p:nvPr/>
        </p:nvGraphicFramePr>
        <p:xfrm>
          <a:off x="313279" y="2051123"/>
          <a:ext cx="10492318" cy="401259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46252">
                  <a:extLst>
                    <a:ext uri="{9D8B030D-6E8A-4147-A177-3AD203B41FA5}">
                      <a16:colId xmlns:a16="http://schemas.microsoft.com/office/drawing/2014/main" val="1234147219"/>
                    </a:ext>
                  </a:extLst>
                </a:gridCol>
                <a:gridCol w="4259850">
                  <a:extLst>
                    <a:ext uri="{9D8B030D-6E8A-4147-A177-3AD203B41FA5}">
                      <a16:colId xmlns:a16="http://schemas.microsoft.com/office/drawing/2014/main" val="2402008704"/>
                    </a:ext>
                  </a:extLst>
                </a:gridCol>
                <a:gridCol w="988629">
                  <a:extLst>
                    <a:ext uri="{9D8B030D-6E8A-4147-A177-3AD203B41FA5}">
                      <a16:colId xmlns:a16="http://schemas.microsoft.com/office/drawing/2014/main" val="906466556"/>
                    </a:ext>
                  </a:extLst>
                </a:gridCol>
                <a:gridCol w="3597587">
                  <a:extLst>
                    <a:ext uri="{9D8B030D-6E8A-4147-A177-3AD203B41FA5}">
                      <a16:colId xmlns:a16="http://schemas.microsoft.com/office/drawing/2014/main" val="4259864239"/>
                    </a:ext>
                  </a:extLst>
                </a:gridCol>
              </a:tblGrid>
              <a:tr h="2193989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Exemples de questions de recherche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GB" sz="1800" u="none" strike="noStrike" dirty="0">
                          <a:effectLst/>
                        </a:rPr>
                        <a:t>Quel est le degré de régression/progression de l'impôt des citoyens et des cotisations d'assurance maladie ?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GB" sz="1800" u="none" strike="noStrike" dirty="0">
                          <a:effectLst/>
                        </a:rPr>
                        <a:t>Quelle est la proportion des dépenses de santé totales qui sont à la charge des patients ?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GB" sz="1800" u="none" strike="noStrike" dirty="0">
                          <a:effectLst/>
                        </a:rPr>
                        <a:t>Dépenses catastrophiques de la poche  </a:t>
                      </a:r>
                      <a:endParaRPr lang="en-GB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sng" strike="noStrike" dirty="0">
                          <a:effectLst/>
                        </a:rPr>
                        <a:t>Distribution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GB" sz="1800" u="none" strike="noStrike" dirty="0">
                          <a:effectLst/>
                        </a:rPr>
                        <a:t>L'aide est-elle distribuée en fonction des besoins (géographiques, priorités sanitaires, revenus) ?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GB" sz="1800" u="none" strike="noStrike" dirty="0">
                          <a:effectLst/>
                        </a:rPr>
                        <a:t>Facteurs de distribution de l'aide</a:t>
                      </a:r>
                    </a:p>
                    <a:p>
                      <a:pPr algn="l" fontAlgn="ctr"/>
                      <a:r>
                        <a:rPr lang="en-GB" sz="1800" u="sng" strike="noStrike" dirty="0">
                          <a:effectLst/>
                        </a:rPr>
                        <a:t>Qualité</a:t>
                      </a:r>
                      <a:endParaRPr lang="en-GB" sz="1800" i="0" u="sng" strike="noStrike" dirty="0">
                        <a:effectLst/>
                      </a:endParaRP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 quels canaux l'aide est-elle versée ?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56334800"/>
                  </a:ext>
                </a:extLst>
              </a:tr>
              <a:tr h="121932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Données secondaires disponibles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effectLst/>
                        </a:rPr>
                        <a:t>Enquêtes auprès des ménages (selon le pays) : MICS, DHS, enquêtes sur le budget des ménages, enquêtes sur les revenus et les dépenses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effectLst/>
                        </a:rPr>
                        <a:t>CRS, IHME, AidData, OMS GHED, Muskoka2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38423925"/>
                  </a:ext>
                </a:extLst>
              </a:tr>
              <a:tr h="598709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Données RMNCH disponibles ?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Pour certains pays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Oui (Muskoka2)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67552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0628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5E6D1-0DA2-4F70-BC65-403594F2C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452" y="88594"/>
            <a:ext cx="10512862" cy="1325218"/>
          </a:xfrm>
        </p:spPr>
        <p:txBody>
          <a:bodyPr/>
          <a:lstStyle/>
          <a:p>
            <a:r>
              <a:rPr lang="en-GB" dirty="0"/>
              <a:t>Canaux de financement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B56DB86-7085-4B20-A919-A147D28B3C7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9945" y="1908213"/>
          <a:ext cx="11396851" cy="46634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38845">
                  <a:extLst>
                    <a:ext uri="{9D8B030D-6E8A-4147-A177-3AD203B41FA5}">
                      <a16:colId xmlns:a16="http://schemas.microsoft.com/office/drawing/2014/main" val="1799142276"/>
                    </a:ext>
                  </a:extLst>
                </a:gridCol>
                <a:gridCol w="4431655">
                  <a:extLst>
                    <a:ext uri="{9D8B030D-6E8A-4147-A177-3AD203B41FA5}">
                      <a16:colId xmlns:a16="http://schemas.microsoft.com/office/drawing/2014/main" val="4176284756"/>
                    </a:ext>
                  </a:extLst>
                </a:gridCol>
                <a:gridCol w="724139">
                  <a:extLst>
                    <a:ext uri="{9D8B030D-6E8A-4147-A177-3AD203B41FA5}">
                      <a16:colId xmlns:a16="http://schemas.microsoft.com/office/drawing/2014/main" val="3990189795"/>
                    </a:ext>
                  </a:extLst>
                </a:gridCol>
                <a:gridCol w="5002212">
                  <a:extLst>
                    <a:ext uri="{9D8B030D-6E8A-4147-A177-3AD203B41FA5}">
                      <a16:colId xmlns:a16="http://schemas.microsoft.com/office/drawing/2014/main" val="1591750514"/>
                    </a:ext>
                  </a:extLst>
                </a:gridCol>
              </a:tblGrid>
              <a:tr h="274248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Exemples de questions de recherche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GB" sz="1800" u="none" strike="noStrike" dirty="0">
                          <a:effectLst/>
                        </a:rPr>
                        <a:t>Proportion des dépenses publiques consacrées aux salaires, aux infrastructures et aux différents niveaux de soins de santé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GB" sz="1800" u="none" strike="noStrike" dirty="0">
                          <a:effectLst/>
                        </a:rPr>
                        <a:t>Répartition des dépenses publiques en fonction des besoins (géographiques, priorités de santé, revenus) </a:t>
                      </a:r>
                    </a:p>
                    <a:p>
                      <a:pPr marL="285750" indent="-285750" algn="l" fontAlgn="b">
                        <a:spcAft>
                          <a:spcPts val="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u="none" strike="noStrike" dirty="0">
                          <a:effectLst/>
                        </a:rPr>
                        <a:t>Facteurs des dépenses publiques, y compris la fongibilité, les chocs (tels que les épidémies), l'économie politique de la prise de décision.</a:t>
                      </a:r>
                      <a:endParaRPr lang="en-GB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endParaRPr lang="en-GB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GB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Fragmentation </a:t>
                      </a:r>
                    </a:p>
                    <a:p>
                      <a:pPr marL="285750" indent="-285750" algn="l" defTabSz="914400" rtl="0" eaLnBrk="1" fontAlgn="b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GB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Niveau de mise en commun</a:t>
                      </a:r>
                    </a:p>
                    <a:p>
                      <a:pPr marL="285750" indent="-285750" algn="l" defTabSz="914400" rtl="0" eaLnBrk="1" fontAlgn="b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GB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Programme d'avantages sociaux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25362757"/>
                  </a:ext>
                </a:extLst>
              </a:tr>
              <a:tr h="137124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Données secondaires disponibles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</a:pPr>
                      <a:r>
                        <a:rPr lang="en-GB" sz="1800" u="none" strike="noStrike" dirty="0">
                          <a:effectLst/>
                        </a:rPr>
                        <a:t>  Base de données de l'OMS sur les dépenses de santé dans le monde</a:t>
                      </a:r>
                      <a:br>
                        <a:rPr lang="en-GB" sz="1800" u="none" strike="noStrike" dirty="0">
                          <a:effectLst/>
                        </a:rPr>
                      </a:br>
                      <a:r>
                        <a:rPr lang="en-GB" sz="1800" u="none" strike="noStrike" dirty="0">
                          <a:effectLst/>
                        </a:rPr>
                        <a:t>  Livres budgétaires</a:t>
                      </a:r>
                      <a:br>
                        <a:rPr lang="en-GB" sz="1800" u="none" strike="noStrike" dirty="0">
                          <a:effectLst/>
                        </a:rPr>
                      </a:br>
                      <a:r>
                        <a:rPr lang="en-GB" sz="1800" u="none" strike="noStrike" dirty="0">
                          <a:effectLst/>
                        </a:rPr>
                        <a:t>  Comptes nationaux de la santé</a:t>
                      </a:r>
                      <a:br>
                        <a:rPr lang="en-GB" sz="1800" u="none" strike="noStrike" dirty="0">
                          <a:effectLst/>
                        </a:rPr>
                      </a:br>
                      <a:r>
                        <a:rPr lang="en-GB" sz="1800" u="none" strike="noStrike" dirty="0">
                          <a:effectLst/>
                        </a:rPr>
                        <a:t>  Examens des dépenses publiques</a:t>
                      </a:r>
                    </a:p>
                    <a:p>
                      <a:pPr algn="l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Documents de politique gouvernementale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effectLst/>
                        </a:rPr>
                        <a:t>Rapports sur les demandes d'indemnisation de l'assurance maladie</a:t>
                      </a:r>
                    </a:p>
                    <a:p>
                      <a:pPr algn="l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Documents relatifs à la police d'assurance maladie</a:t>
                      </a:r>
                    </a:p>
                    <a:p>
                      <a:pPr algn="l" fontAlgn="ctr"/>
                      <a:r>
                        <a:rPr lang="en-GB" sz="1800" u="none" strike="noStrike" dirty="0">
                          <a:effectLst/>
                        </a:rPr>
                        <a:t>Base de données de l'OMS sur les dépenses de santé dans le monde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85827646"/>
                  </a:ext>
                </a:extLst>
              </a:tr>
              <a:tr h="548497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Données RMNCH disponibles ?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  Pour certains pays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Pour certains pays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103303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2880074-C732-4FC4-994F-5C72A9E92F19}"/>
              </a:ext>
            </a:extLst>
          </p:cNvPr>
          <p:cNvSpPr txBox="1"/>
          <p:nvPr/>
        </p:nvSpPr>
        <p:spPr>
          <a:xfrm>
            <a:off x="2596861" y="1281064"/>
            <a:ext cx="1930183" cy="5192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799" dirty="0"/>
              <a:t>Gouvernement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5DC7A-964C-44A2-A8AD-B14FF2FAD084}"/>
              </a:ext>
            </a:extLst>
          </p:cNvPr>
          <p:cNvSpPr txBox="1"/>
          <p:nvPr/>
        </p:nvSpPr>
        <p:spPr>
          <a:xfrm>
            <a:off x="7640809" y="1281064"/>
            <a:ext cx="2553321" cy="5192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799" dirty="0"/>
              <a:t>Assurance maladie</a:t>
            </a:r>
          </a:p>
        </p:txBody>
      </p:sp>
    </p:spTree>
    <p:extLst>
      <p:ext uri="{BB962C8B-B14F-4D97-AF65-F5344CB8AC3E}">
        <p14:creationId xmlns:p14="http://schemas.microsoft.com/office/powerpoint/2010/main" val="4155129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A8915-CAAF-4100-9A0D-EDAC47812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Présentation des données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AF3B9-ACA5-4198-8E21-FB8A3F2025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9778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99926-7FCD-4B72-8ACB-F55A9709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0" y="100755"/>
            <a:ext cx="9480857" cy="798106"/>
          </a:xfrm>
        </p:spPr>
        <p:txBody>
          <a:bodyPr>
            <a:noAutofit/>
          </a:bodyPr>
          <a:lstStyle/>
          <a:p>
            <a:r>
              <a:rPr lang="en-GB" sz="2900" dirty="0"/>
              <a:t>Présentation des données : </a:t>
            </a:r>
            <a:br>
              <a:rPr lang="en-GB" sz="2900" dirty="0"/>
            </a:br>
            <a:r>
              <a:rPr lang="en-GB" sz="2900" dirty="0"/>
              <a:t>Financement intérieur et extérieur de la RMNCH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D23BA-B883-4C43-BFEA-E74465DD0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0" y="1272988"/>
            <a:ext cx="10969943" cy="50262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3200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b="1" dirty="0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L'ensemble de données d'aide du système de notification des créanciers (CRS)</a:t>
            </a:r>
          </a:p>
          <a:p>
            <a:pPr marL="514350" indent="-514350">
              <a:buFont typeface="+mj-lt"/>
              <a:buAutoNum type="arabicPeriod"/>
            </a:pPr>
            <a:endParaRPr lang="en-GB" sz="28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L'ensemble de données Muskoka2 sur l'aide à la santé maternelle et infantile (RMNCH)</a:t>
            </a:r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b="1" dirty="0">
              <a:solidFill>
                <a:schemeClr val="accent3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b="1" dirty="0">
                <a:solidFill>
                  <a:schemeClr val="accent3">
                    <a:lumMod val="50000"/>
                  </a:schemeClr>
                </a:solidFill>
              </a:rPr>
              <a:t>Les ensembles de données de Muskoka2 sur l'aide à la mère, au nouveau-né et à l'enfant (RMNCH)</a:t>
            </a:r>
          </a:p>
          <a:p>
            <a:pPr marL="457200" indent="-457200">
              <a:buFont typeface="+mj-lt"/>
              <a:buAutoNum type="arabicPeriod"/>
            </a:pPr>
            <a:endParaRPr lang="en-GB" b="1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La base de données sur les dépenses mondiales de santé (GHED)</a:t>
            </a:r>
          </a:p>
          <a:p>
            <a:pPr marL="457200" indent="-457200">
              <a:buFont typeface="+mj-lt"/>
              <a:buAutoNum type="arabicPeriod"/>
            </a:pPr>
            <a:endParaRPr lang="en-GB" sz="2200" dirty="0"/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GB" sz="2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53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34"/>
    </mc:Choice>
    <mc:Fallback xmlns:a16="http://schemas.microsoft.com/office/drawing/2014/main" xmlns="">
      <p:transition spd="slow" advTm="2513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B993D-2FA0-4318-A779-E13F06D6D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Vue d'ensemble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57EB1-94D7-4A5E-A438-22C0BCF1D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L'importance du financement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Comment étudier le financement ?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GB" dirty="0"/>
              <a:t>Questions de recherche potentielles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GB" dirty="0"/>
              <a:t>Présentation des données 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GB" dirty="0"/>
              <a:t>Financement externe 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GB" dirty="0"/>
              <a:t>Financement national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Prochaines étapes</a:t>
            </a:r>
          </a:p>
        </p:txBody>
      </p:sp>
    </p:spTree>
    <p:extLst>
      <p:ext uri="{BB962C8B-B14F-4D97-AF65-F5344CB8AC3E}">
        <p14:creationId xmlns:p14="http://schemas.microsoft.com/office/powerpoint/2010/main" val="1043592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7680-FE03-4740-A749-4C25BED51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1. Données brutes sur le financement extérieur : le CRS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F511D-4A78-432C-A966-12DBCB753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L'Organisation de coopération et de développement économiques tient à jour le </a:t>
            </a: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système de notification des pays créanciers (SNPC)</a:t>
            </a:r>
            <a:r>
              <a:rPr lang="en-GB" sz="2000" dirty="0"/>
              <a:t>, principale source de données sur le financement extérieur - ou "aide".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Les données sont rapportées par :</a:t>
            </a:r>
          </a:p>
          <a:p>
            <a:pPr marL="108585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 donateurs bilatéraux (pays)</a:t>
            </a:r>
          </a:p>
          <a:p>
            <a:pPr marL="108585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65 donateurs multilatéraux (c'est-à-dire des institutions telles que les agences des Nations unies)</a:t>
            </a:r>
          </a:p>
          <a:p>
            <a:pPr marL="108585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42 donateurs privés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Données relativement complètes pour les années 2002 à 23 ; plus complètes pour les années plus récentes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200 000 - 300 000 points de données </a:t>
            </a:r>
            <a:r>
              <a:rPr lang="en-GB" sz="2000" u="sng" dirty="0"/>
              <a:t>par an </a:t>
            </a:r>
            <a:r>
              <a:rPr lang="en-GB" sz="2000" dirty="0"/>
              <a:t>( !!)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Couvre </a:t>
            </a:r>
            <a:r>
              <a:rPr lang="en-GB" sz="2000" u="sng" dirty="0"/>
              <a:t>tous les </a:t>
            </a:r>
            <a:r>
              <a:rPr lang="en-GB" sz="2000" dirty="0"/>
              <a:t>secteurs (pas seulement la santé)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Le SNPC classe l'aide aux secteurs de la santé, de l'eau et de l'assainissement, et de l'aide humanitaire en fonction des domaines sous-sectoriels... </a:t>
            </a:r>
            <a:r>
              <a:rPr lang="en-GB" sz="2000" b="1" u="sng" dirty="0">
                <a:solidFill>
                  <a:schemeClr val="accent3">
                    <a:lumMod val="75000"/>
                  </a:schemeClr>
                </a:solidFill>
              </a:rPr>
              <a:t>mais PAS d'une manière qui permette des estimations directes de l'aide à la RMNCH.</a:t>
            </a:r>
          </a:p>
        </p:txBody>
      </p:sp>
    </p:spTree>
    <p:extLst>
      <p:ext uri="{BB962C8B-B14F-4D97-AF65-F5344CB8AC3E}">
        <p14:creationId xmlns:p14="http://schemas.microsoft.com/office/powerpoint/2010/main" val="184488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49"/>
    </mc:Choice>
    <mc:Fallback xmlns:a16="http://schemas.microsoft.com/office/drawing/2014/main" xmlns="">
      <p:transition spd="slow" advTm="10424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3A4CB-DDAF-A1A2-9313-7F7024E33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14A4440-2440-3EEC-8337-A51B3D3E4881}"/>
              </a:ext>
            </a:extLst>
          </p:cNvPr>
          <p:cNvGrpSpPr/>
          <p:nvPr/>
        </p:nvGrpSpPr>
        <p:grpSpPr>
          <a:xfrm>
            <a:off x="-1" y="-1"/>
            <a:ext cx="12188826" cy="6974007"/>
            <a:chOff x="-1" y="-1"/>
            <a:chExt cx="12188826" cy="69740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2B864A-3A4E-A576-77C4-C69B1EC66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8637" r="10870" b="13623"/>
            <a:stretch/>
          </p:blipFill>
          <p:spPr>
            <a:xfrm>
              <a:off x="-1" y="798394"/>
              <a:ext cx="12188826" cy="6175612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9725212-947D-D9FE-97CF-8EFD74E31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-1" r="10870" b="91243"/>
            <a:stretch/>
          </p:blipFill>
          <p:spPr>
            <a:xfrm>
              <a:off x="-1" y="-1"/>
              <a:ext cx="12188826" cy="798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9548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33A83-DC11-AFF2-CF26-25EC1FC4D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A002A5-23B8-25A3-6128-7A8E7A273A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450" b="3928"/>
          <a:stretch/>
        </p:blipFill>
        <p:spPr>
          <a:xfrm>
            <a:off x="-1" y="0"/>
            <a:ext cx="12188825" cy="6307494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E215DD82-078F-EFCA-563E-CC4161B5BAA6}"/>
              </a:ext>
            </a:extLst>
          </p:cNvPr>
          <p:cNvSpPr/>
          <p:nvPr/>
        </p:nvSpPr>
        <p:spPr>
          <a:xfrm>
            <a:off x="5083791" y="1139588"/>
            <a:ext cx="307075" cy="375313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670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B0E56-17FC-B86D-6C7A-0734F468D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5ADD8-8350-000D-D36D-47D907618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7800E4-30A6-1002-450C-FC7904107F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209" r="9757" b="4975"/>
          <a:stretch/>
        </p:blipFill>
        <p:spPr>
          <a:xfrm>
            <a:off x="0" y="-1"/>
            <a:ext cx="12181240" cy="6912591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6544602F-1275-ED15-77FC-1E535472B7AD}"/>
              </a:ext>
            </a:extLst>
          </p:cNvPr>
          <p:cNvSpPr/>
          <p:nvPr/>
        </p:nvSpPr>
        <p:spPr>
          <a:xfrm>
            <a:off x="6823881" y="1290161"/>
            <a:ext cx="307075" cy="375313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171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4944F3-0E89-A695-9F82-792EA812F612}"/>
              </a:ext>
            </a:extLst>
          </p:cNvPr>
          <p:cNvSpPr/>
          <p:nvPr/>
        </p:nvSpPr>
        <p:spPr>
          <a:xfrm>
            <a:off x="11450472" y="0"/>
            <a:ext cx="738353" cy="15353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48BE88-460A-1572-DE5B-903B93D56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F4A49D-1254-1537-8475-C9E26253C2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71" t="19725" r="7936" b="7306"/>
          <a:stretch/>
        </p:blipFill>
        <p:spPr>
          <a:xfrm>
            <a:off x="-1" y="0"/>
            <a:ext cx="11784843" cy="685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5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DDC83-DE38-C6F6-8FD8-4BA8EAAB7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9E6AD4-EED7-E7D9-3349-063D295AA6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637" r="10870" b="6138"/>
          <a:stretch/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33B8EBB8-A85E-D70B-7A83-F22590847995}"/>
              </a:ext>
            </a:extLst>
          </p:cNvPr>
          <p:cNvSpPr/>
          <p:nvPr/>
        </p:nvSpPr>
        <p:spPr>
          <a:xfrm>
            <a:off x="10256293" y="832513"/>
            <a:ext cx="307075" cy="375313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654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B10721-A68D-66A1-1FEB-3CA5DB9B0C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052" r="9931" b="4571"/>
          <a:stretch/>
        </p:blipFill>
        <p:spPr>
          <a:xfrm>
            <a:off x="0" y="0"/>
            <a:ext cx="12188825" cy="698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37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FA23EC-C0FE-46AA-9C0F-568D113A2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916" y="1094360"/>
            <a:ext cx="4330807" cy="57783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F35818-737D-4F4B-BA82-1A51A0AC0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2. Estimations de l'aide à la RMNCH dans la région de Muskoka2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5D962-6AD7-408A-A204-6DB16AA6C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968" y="1297858"/>
            <a:ext cx="7580199" cy="500134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Muskoka2 est un </a:t>
            </a:r>
            <a:r>
              <a:rPr lang="en-GB" sz="20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algorithme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appliqué à la base de données du SRC.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Génère des estimations de la valeur monétaire de l'</a:t>
            </a: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aide pour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Santé maternelle et néonatale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Santé de l'enfant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(1-59 mois)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Santé reproductive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(des femmes non enceintes)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Comprend l'aide </a:t>
            </a:r>
            <a:r>
              <a:rPr lang="en-GB" sz="2000" i="1" dirty="0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consacrée à la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santé génésique et à la planification familiale, mais </a:t>
            </a:r>
            <a:r>
              <a:rPr lang="en-GB" sz="2000" i="1" dirty="0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aussi des parts pertinentes de l'aide consacrée au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VIH, au paludisme, à la tuberculose, aux soins de santé de base, aux systèmes de santé, à l'eau et à l'assainissement, à l'aide humanitaire et à l'aide budgétaire générale </a:t>
            </a:r>
            <a:r>
              <a:rPr lang="en-GB" sz="2000" dirty="0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reconnaît la valeur du système de santé au sens large dans la promotion de la RMNCH.</a:t>
            </a:r>
            <a:endParaRPr lang="en-GB" sz="2000" dirty="0">
              <a:solidFill>
                <a:schemeClr val="accent5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GB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GB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Accessible sous forme de classeur Excel</a:t>
            </a:r>
          </a:p>
        </p:txBody>
      </p:sp>
    </p:spTree>
    <p:extLst>
      <p:ext uri="{BB962C8B-B14F-4D97-AF65-F5344CB8AC3E}">
        <p14:creationId xmlns:p14="http://schemas.microsoft.com/office/powerpoint/2010/main" val="18696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05"/>
    </mc:Choice>
    <mc:Fallback xmlns:a16="http://schemas.microsoft.com/office/drawing/2014/main" xmlns="">
      <p:transition spd="slow" advTm="113205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37836-FBC0-4F0D-87B2-1AEC59F1E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Le jeu de données Muskoka 2 Global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0DDD4-1876-414B-96B4-99EB374DC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0" y="1477818"/>
            <a:ext cx="10909050" cy="99991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jeu de données Muskoka2 "Global" comprend des données clés pour tous les bénéficiaires (c'est-à-dire des </a:t>
            </a:r>
            <a:r>
              <a:rPr lang="en-GB" sz="20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millions d'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enregistrements) pour la période 2002-19, résumées dans un jeu de données Excel d'environ 230 000 enregistrements.</a:t>
            </a:r>
          </a:p>
          <a:p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BE941C-335B-40B4-A15A-AFAA0B9351F0}"/>
              </a:ext>
            </a:extLst>
          </p:cNvPr>
          <p:cNvSpPr txBox="1">
            <a:spLocks/>
          </p:cNvSpPr>
          <p:nvPr/>
        </p:nvSpPr>
        <p:spPr>
          <a:xfrm>
            <a:off x="658603" y="2227011"/>
            <a:ext cx="6671345" cy="336918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Indicateurs produits :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Aide totale pour . . .</a:t>
            </a:r>
          </a:p>
          <a:p>
            <a:pPr marL="1485900" lvl="2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RH</a:t>
            </a:r>
          </a:p>
          <a:p>
            <a:pPr marL="1485900" lvl="2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MNH</a:t>
            </a:r>
          </a:p>
          <a:p>
            <a:pPr marL="1485900" lvl="2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</a:t>
            </a:r>
          </a:p>
          <a:p>
            <a:pPr marL="1485900" lvl="2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RMNCH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Aide par population concernée :</a:t>
            </a:r>
          </a:p>
          <a:p>
            <a:pPr marL="1485900" lvl="2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Aide à la santé reproductive par femme en âge de procréer</a:t>
            </a:r>
          </a:p>
          <a:p>
            <a:pPr marL="1485900" lvl="2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Aide à la santé maternelle et infantile par naissance</a:t>
            </a:r>
          </a:p>
          <a:p>
            <a:pPr marL="1485900" lvl="2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Aide à la CH par enfant de moins de 5 ans</a:t>
            </a:r>
          </a:p>
          <a:p>
            <a:pPr marL="1485900" lvl="2" indent="-342900">
              <a:buFont typeface="Wingdings" panose="05000000000000000000" pitchFamily="2" charset="2"/>
              <a:buChar char="Ø"/>
            </a:pPr>
            <a:endParaRPr lang="en-GB" sz="2000" dirty="0">
              <a:solidFill>
                <a:schemeClr val="accent3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000" i="1" dirty="0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Toutes les valeurs reflètent les décaissements en dollars US constants.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797F02-9D0D-4BC5-9C29-F574F4ECEF55}"/>
              </a:ext>
            </a:extLst>
          </p:cNvPr>
          <p:cNvSpPr txBox="1">
            <a:spLocks/>
          </p:cNvSpPr>
          <p:nvPr/>
        </p:nvSpPr>
        <p:spPr>
          <a:xfrm>
            <a:off x="6961238" y="2227011"/>
            <a:ext cx="4959365" cy="435185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Estimations ventilées par :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Année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Donateur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Pays ou région bénéficiaire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Objectif" sous-sectoriel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Type de flux (dons APD*, prêts APD*, privés)</a:t>
            </a:r>
          </a:p>
          <a:p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sz="1800" dirty="0">
              <a:solidFill>
                <a:schemeClr val="accent5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sz="1800" dirty="0">
              <a:solidFill>
                <a:schemeClr val="accent5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dirty="0">
              <a:solidFill>
                <a:schemeClr val="accent5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800" dirty="0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*ODA=Aide publique au développement</a:t>
            </a:r>
            <a:endParaRPr lang="en-GB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705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78"/>
    </mc:Choice>
    <mc:Fallback xmlns:a16="http://schemas.microsoft.com/office/drawing/2014/main" xmlns="">
      <p:transition spd="slow" advTm="9527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37836-FBC0-4F0D-87B2-1AEC59F1E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Le jeu de données Muskoka 2 Global</a:t>
            </a:r>
            <a:br>
              <a:rPr lang="en-GB" dirty="0"/>
            </a:b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A95B1E-0597-4EF9-9A94-60BE2194E3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84" b="63199"/>
          <a:stretch/>
        </p:blipFill>
        <p:spPr>
          <a:xfrm>
            <a:off x="6726938" y="1140381"/>
            <a:ext cx="5461887" cy="1910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375D36-8D77-4267-8593-108861775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18" y="1158318"/>
            <a:ext cx="6004336" cy="5694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C36222-B855-46C5-872E-C4966ED96F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7" t="21550" r="17243" b="1934"/>
          <a:stretch/>
        </p:blipFill>
        <p:spPr>
          <a:xfrm>
            <a:off x="6358893" y="2031983"/>
            <a:ext cx="4790561" cy="408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3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80"/>
    </mc:Choice>
    <mc:Fallback xmlns:a16="http://schemas.microsoft.com/office/drawing/2014/main" xmlns="">
      <p:transition spd="slow" advTm="7718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C6088-9B23-48CC-AD95-E76E7672E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L'importance du financement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0404E-8B7F-47F7-B08C-0C1EBF9CC3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501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4C813-B467-48B6-A606-B40696514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477818"/>
            <a:ext cx="2346838" cy="4821382"/>
          </a:xfrm>
        </p:spPr>
        <p:txBody>
          <a:bodyPr/>
          <a:lstStyle/>
          <a:p>
            <a:r>
              <a:rPr lang="en-GB" sz="3200" dirty="0">
                <a:solidFill>
                  <a:schemeClr val="accent3">
                    <a:lumMod val="75000"/>
                  </a:schemeClr>
                </a:solidFill>
              </a:rPr>
              <a:t>Jeu de données global Muskoka2</a:t>
            </a:r>
          </a:p>
          <a:p>
            <a:endParaRPr lang="en-GB" sz="32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sz="3200" i="1" dirty="0">
                <a:solidFill>
                  <a:schemeClr val="accent3">
                    <a:lumMod val="75000"/>
                  </a:schemeClr>
                </a:solidFill>
              </a:rPr>
              <a:t>"Onglet "Commencer ici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35C306-9139-438A-9D67-4C880E1F32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58" r="30425" b="5236"/>
          <a:stretch/>
        </p:blipFill>
        <p:spPr>
          <a:xfrm>
            <a:off x="2956278" y="43693"/>
            <a:ext cx="9232547" cy="677061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EA4906B-BABC-4F0B-BF32-08DB38C1E086}"/>
              </a:ext>
            </a:extLst>
          </p:cNvPr>
          <p:cNvCxnSpPr/>
          <p:nvPr/>
        </p:nvCxnSpPr>
        <p:spPr>
          <a:xfrm>
            <a:off x="1961535" y="4380271"/>
            <a:ext cx="1710813" cy="207952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6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51"/>
    </mc:Choice>
    <mc:Fallback xmlns:a16="http://schemas.microsoft.com/office/drawing/2014/main" xmlns="">
      <p:transition spd="slow" advTm="4225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C0C08-2E4C-49D6-9E5B-A64E4663D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B0EB5-DEAF-4B55-9F9E-E3978C454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4059" b="12894"/>
          <a:stretch/>
        </p:blipFill>
        <p:spPr>
          <a:xfrm>
            <a:off x="4866968" y="17245"/>
            <a:ext cx="7321855" cy="684075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68AA498-8017-448B-B753-4393BBA91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7963"/>
            <a:ext cx="3003755" cy="4821237"/>
          </a:xfrm>
        </p:spPr>
        <p:txBody>
          <a:bodyPr/>
          <a:lstStyle/>
          <a:p>
            <a:r>
              <a:rPr lang="en-GB" sz="3200" dirty="0">
                <a:solidFill>
                  <a:schemeClr val="accent3">
                    <a:lumMod val="75000"/>
                  </a:schemeClr>
                </a:solidFill>
              </a:rPr>
              <a:t>Jeu de données global Muskoka2</a:t>
            </a:r>
          </a:p>
          <a:p>
            <a:endParaRPr lang="en-GB" sz="32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sz="3200" dirty="0">
                <a:solidFill>
                  <a:schemeClr val="accent3">
                    <a:lumMod val="75000"/>
                  </a:schemeClr>
                </a:solidFill>
              </a:rPr>
              <a:t>Les onglets bleus présentent des chiffres, liés aux données des onglets d'analyse jaunes.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327572-E9D1-4C11-A054-FBE901020414}"/>
              </a:ext>
            </a:extLst>
          </p:cNvPr>
          <p:cNvCxnSpPr>
            <a:cxnSpLocks/>
          </p:cNvCxnSpPr>
          <p:nvPr/>
        </p:nvCxnSpPr>
        <p:spPr>
          <a:xfrm>
            <a:off x="3288890" y="4498258"/>
            <a:ext cx="3200400" cy="1800942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96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18"/>
    </mc:Choice>
    <mc:Fallback xmlns:a16="http://schemas.microsoft.com/office/drawing/2014/main" xmlns="">
      <p:transition spd="slow" advTm="45918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75A34-473A-46FE-9C51-2700B4C84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ECC40B-70AF-4C31-8581-567B0CAF4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45" t="10096" b="26231"/>
          <a:stretch/>
        </p:blipFill>
        <p:spPr>
          <a:xfrm>
            <a:off x="3864077" y="1381280"/>
            <a:ext cx="9947069" cy="506376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B5B4D3-3A11-4C6A-8959-7C0E2CCA6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7963"/>
            <a:ext cx="3003755" cy="4821237"/>
          </a:xfrm>
        </p:spPr>
        <p:txBody>
          <a:bodyPr/>
          <a:lstStyle/>
          <a:p>
            <a:r>
              <a:rPr lang="en-GB" sz="3200" dirty="0">
                <a:solidFill>
                  <a:schemeClr val="accent3">
                    <a:lumMod val="75000"/>
                  </a:schemeClr>
                </a:solidFill>
              </a:rPr>
              <a:t>Jeu de données global Muskoka2</a:t>
            </a:r>
          </a:p>
          <a:p>
            <a:endParaRPr lang="en-GB" sz="32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sz="3200" dirty="0">
                <a:solidFill>
                  <a:schemeClr val="accent3">
                    <a:lumMod val="75000"/>
                  </a:schemeClr>
                </a:solidFill>
              </a:rPr>
              <a:t>Les onglets d'analyse jaunes présentent des tableaux croisés dynamiques liés aux données détaillées.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42B36AF-F429-4714-B0D3-A701A4F17C7B}"/>
              </a:ext>
            </a:extLst>
          </p:cNvPr>
          <p:cNvCxnSpPr>
            <a:cxnSpLocks/>
          </p:cNvCxnSpPr>
          <p:nvPr/>
        </p:nvCxnSpPr>
        <p:spPr>
          <a:xfrm>
            <a:off x="3288890" y="4542503"/>
            <a:ext cx="3819833" cy="1474839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4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07"/>
    </mc:Choice>
    <mc:Fallback xmlns:a16="http://schemas.microsoft.com/office/drawing/2014/main" xmlns="">
      <p:transition spd="slow" advTm="47107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A824A5-913C-46CC-90AC-5849F0DCA8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58" r="30174" b="5337"/>
          <a:stretch/>
        </p:blipFill>
        <p:spPr>
          <a:xfrm>
            <a:off x="3059724" y="133203"/>
            <a:ext cx="9129102" cy="66632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9D2880-23E1-4D95-B4DE-5C249C53D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BDBD954-F14B-4F92-A87B-DBA9CC6B2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477818"/>
            <a:ext cx="2346838" cy="4821382"/>
          </a:xfrm>
        </p:spPr>
        <p:txBody>
          <a:bodyPr/>
          <a:lstStyle/>
          <a:p>
            <a:r>
              <a:rPr lang="en-GB" sz="3200" dirty="0">
                <a:solidFill>
                  <a:schemeClr val="accent3">
                    <a:lumMod val="75000"/>
                  </a:schemeClr>
                </a:solidFill>
              </a:rPr>
              <a:t>Jeu de données global Muskoka2</a:t>
            </a:r>
          </a:p>
          <a:p>
            <a:endParaRPr lang="en-GB" sz="32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sz="3200" i="1" dirty="0">
                <a:solidFill>
                  <a:schemeClr val="accent3">
                    <a:lumMod val="75000"/>
                  </a:schemeClr>
                </a:solidFill>
              </a:rPr>
              <a:t>L'onglet "Données détaillées du SRC" montre les données longform.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003DBBF-43A2-4A20-8F12-E1000CDEB9CE}"/>
              </a:ext>
            </a:extLst>
          </p:cNvPr>
          <p:cNvCxnSpPr>
            <a:cxnSpLocks/>
          </p:cNvCxnSpPr>
          <p:nvPr/>
        </p:nvCxnSpPr>
        <p:spPr>
          <a:xfrm>
            <a:off x="2610465" y="5073445"/>
            <a:ext cx="6744550" cy="139769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57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80"/>
    </mc:Choice>
    <mc:Fallback xmlns:a16="http://schemas.microsoft.com/office/drawing/2014/main" xmlns="">
      <p:transition spd="slow" advTm="4798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AEE31-EC0E-4559-B83D-10A3EBD0B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Le jeu de données Muskoka 2 Country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EFAEC-7226-493F-B2F4-5678A35C3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0" y="1477818"/>
            <a:ext cx="11145025" cy="482138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Légère variation de l'ensemble des données, permettant une exploration plus approfondie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Inclut tous les enregistrements du CRS pour un seul destinataire (par exemple l'Ouganda) : ~25 000 enregistrements pour l'Ouganda pour la période 2009-18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Contient des variables supplémentaires, notamment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Titre du projet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Brève description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Description détaillée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Canal de distribution (gouvernement bénéficiaire, ONG locale, ONGI, ONU, etc.)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Modalité (projet, fonds communs, appui budgétaire sectoriel, appui budgétaire général,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NB : Les estimations de Muskoka2 sont conçues pour être raisonnablement précises pour chaque pays et chaque année, </a:t>
            </a:r>
            <a:r>
              <a:rPr lang="en-GB" sz="20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mais pas au niveau des projets individuels.</a:t>
            </a: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46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23"/>
    </mc:Choice>
    <mc:Fallback xmlns:a16="http://schemas.microsoft.com/office/drawing/2014/main" xmlns="">
      <p:transition spd="slow" advTm="130823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AC7F6E-6B9C-4460-B2D6-829CD199D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477818"/>
            <a:ext cx="2346838" cy="4821382"/>
          </a:xfrm>
        </p:spPr>
        <p:txBody>
          <a:bodyPr/>
          <a:lstStyle/>
          <a:p>
            <a:r>
              <a:rPr lang="en-GB" sz="3200" dirty="0">
                <a:solidFill>
                  <a:schemeClr val="accent5">
                    <a:lumMod val="75000"/>
                  </a:schemeClr>
                </a:solidFill>
              </a:rPr>
              <a:t>Jeu de données Muskoka2 </a:t>
            </a:r>
            <a:r>
              <a:rPr lang="en-GB" sz="3200" b="1" dirty="0">
                <a:solidFill>
                  <a:schemeClr val="accent5">
                    <a:lumMod val="75000"/>
                  </a:schemeClr>
                </a:solidFill>
              </a:rPr>
              <a:t>Uganda</a:t>
            </a:r>
          </a:p>
          <a:p>
            <a:endParaRPr lang="en-GB" sz="32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GB" sz="3200" i="1" dirty="0">
                <a:solidFill>
                  <a:schemeClr val="accent5">
                    <a:lumMod val="75000"/>
                  </a:schemeClr>
                </a:solidFill>
              </a:rPr>
              <a:t>"Onglet "Commencer ici</a:t>
            </a:r>
          </a:p>
          <a:p>
            <a:endParaRPr lang="en-GB" sz="3200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GB" i="1" dirty="0">
                <a:solidFill>
                  <a:schemeClr val="accent5">
                    <a:lumMod val="75000"/>
                  </a:schemeClr>
                </a:solidFill>
              </a:rPr>
              <a:t>(tous très similaires à l'ensemble des données mondiales)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500353-3478-4890-8347-86DF7A83F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58" r="34418" b="6010"/>
          <a:stretch/>
        </p:blipFill>
        <p:spPr>
          <a:xfrm>
            <a:off x="3297962" y="0"/>
            <a:ext cx="8890863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BEB99A9-11B3-48C1-9DFD-A0C93F551862}"/>
              </a:ext>
            </a:extLst>
          </p:cNvPr>
          <p:cNvSpPr/>
          <p:nvPr/>
        </p:nvSpPr>
        <p:spPr>
          <a:xfrm>
            <a:off x="8229600" y="4630994"/>
            <a:ext cx="1725561" cy="45720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082BBF-218C-446F-A4E8-1D8B1012FD28}"/>
              </a:ext>
            </a:extLst>
          </p:cNvPr>
          <p:cNvSpPr txBox="1"/>
          <p:nvPr/>
        </p:nvSpPr>
        <p:spPr>
          <a:xfrm>
            <a:off x="4426212" y="4536428"/>
            <a:ext cx="3461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Des analyses supplémentaires ne sont possibles que dans l'ensemble de données au niveau national.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6075F4-E3EA-4345-BF95-E2A64D3CDCA1}"/>
              </a:ext>
            </a:extLst>
          </p:cNvPr>
          <p:cNvCxnSpPr>
            <a:stCxn id="8" idx="3"/>
            <a:endCxn id="7" idx="1"/>
          </p:cNvCxnSpPr>
          <p:nvPr/>
        </p:nvCxnSpPr>
        <p:spPr>
          <a:xfrm>
            <a:off x="7887917" y="4859594"/>
            <a:ext cx="34168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170F6F-8142-480C-BF9E-F3DFF5F57D31}"/>
              </a:ext>
            </a:extLst>
          </p:cNvPr>
          <p:cNvCxnSpPr>
            <a:cxnSpLocks/>
          </p:cNvCxnSpPr>
          <p:nvPr/>
        </p:nvCxnSpPr>
        <p:spPr>
          <a:xfrm>
            <a:off x="1961535" y="4380271"/>
            <a:ext cx="2286000" cy="2198597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D9AB4FE-4F4A-4424-9319-5846E7CA496D}"/>
              </a:ext>
            </a:extLst>
          </p:cNvPr>
          <p:cNvCxnSpPr>
            <a:cxnSpLocks/>
          </p:cNvCxnSpPr>
          <p:nvPr/>
        </p:nvCxnSpPr>
        <p:spPr>
          <a:xfrm flipV="1">
            <a:off x="2386496" y="1934308"/>
            <a:ext cx="3231789" cy="338741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7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78"/>
    </mc:Choice>
    <mc:Fallback xmlns:a16="http://schemas.microsoft.com/office/drawing/2014/main" xmlns="">
      <p:transition spd="slow" advTm="36878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899C3-A859-4707-83B3-AFB7F776CC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58" r="6346" b="5580"/>
          <a:stretch/>
        </p:blipFill>
        <p:spPr>
          <a:xfrm>
            <a:off x="2713703" y="1477818"/>
            <a:ext cx="9475122" cy="514244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1954EA-323E-4451-8155-C782E10FC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7" y="1477818"/>
            <a:ext cx="2469582" cy="4821382"/>
          </a:xfrm>
        </p:spPr>
        <p:txBody>
          <a:bodyPr/>
          <a:lstStyle/>
          <a:p>
            <a:r>
              <a:rPr lang="en-GB" sz="3200" dirty="0">
                <a:solidFill>
                  <a:schemeClr val="accent5">
                    <a:lumMod val="75000"/>
                  </a:schemeClr>
                </a:solidFill>
              </a:rPr>
              <a:t>Jeu de données Muskoka2 </a:t>
            </a:r>
            <a:r>
              <a:rPr lang="en-GB" sz="3200" b="1" dirty="0">
                <a:solidFill>
                  <a:schemeClr val="accent5">
                    <a:lumMod val="75000"/>
                  </a:schemeClr>
                </a:solidFill>
              </a:rPr>
              <a:t>Uganda</a:t>
            </a:r>
          </a:p>
          <a:p>
            <a:endParaRPr lang="en-GB" sz="32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GB" sz="3200" i="1" dirty="0">
                <a:solidFill>
                  <a:schemeClr val="accent5">
                    <a:lumMod val="75000"/>
                  </a:schemeClr>
                </a:solidFill>
              </a:rPr>
              <a:t>L'onglet "Données détaillées du SRC" montre les données longform.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DE1FF1-1183-4ECC-A992-16BFE8E0A996}"/>
              </a:ext>
            </a:extLst>
          </p:cNvPr>
          <p:cNvCxnSpPr>
            <a:cxnSpLocks/>
          </p:cNvCxnSpPr>
          <p:nvPr/>
        </p:nvCxnSpPr>
        <p:spPr>
          <a:xfrm>
            <a:off x="2389239" y="4925961"/>
            <a:ext cx="6975987" cy="1373239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21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82"/>
    </mc:Choice>
    <mc:Fallback xmlns:a16="http://schemas.microsoft.com/office/drawing/2014/main" xmlns="">
      <p:transition spd="slow" advTm="2298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8AC53D-F16F-48BF-9AF2-4C94E493D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4" r="8524" b="6225"/>
          <a:stretch/>
        </p:blipFill>
        <p:spPr>
          <a:xfrm>
            <a:off x="2916216" y="1467986"/>
            <a:ext cx="9276737" cy="515227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1954EA-323E-4451-8155-C782E10FC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7" y="1477818"/>
            <a:ext cx="2469582" cy="4821382"/>
          </a:xfrm>
        </p:spPr>
        <p:txBody>
          <a:bodyPr/>
          <a:lstStyle/>
          <a:p>
            <a:r>
              <a:rPr lang="en-GB" sz="3200" dirty="0">
                <a:solidFill>
                  <a:schemeClr val="accent5">
                    <a:lumMod val="75000"/>
                  </a:schemeClr>
                </a:solidFill>
              </a:rPr>
              <a:t>Jeu de données Muskoka2 </a:t>
            </a:r>
            <a:r>
              <a:rPr lang="en-GB" sz="3200" b="1" dirty="0">
                <a:solidFill>
                  <a:schemeClr val="accent5">
                    <a:lumMod val="75000"/>
                  </a:schemeClr>
                </a:solidFill>
              </a:rPr>
              <a:t>Uganda</a:t>
            </a:r>
          </a:p>
          <a:p>
            <a:endParaRPr lang="en-GB" sz="32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GB" sz="3200" i="1" dirty="0">
                <a:solidFill>
                  <a:schemeClr val="accent5">
                    <a:lumMod val="75000"/>
                  </a:schemeClr>
                </a:solidFill>
              </a:rPr>
              <a:t>Onglet "Données détaillées du CRS" DONNÉES SUPPLÉMENTAIRES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D9078F7-876A-448F-A69F-A1B3B6B67CDA}"/>
              </a:ext>
            </a:extLst>
          </p:cNvPr>
          <p:cNvCxnSpPr>
            <a:cxnSpLocks/>
          </p:cNvCxnSpPr>
          <p:nvPr/>
        </p:nvCxnSpPr>
        <p:spPr>
          <a:xfrm>
            <a:off x="2433484" y="4940710"/>
            <a:ext cx="6997383" cy="135849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E2D758-18F0-4A40-9EC3-19912EEA843E}"/>
              </a:ext>
            </a:extLst>
          </p:cNvPr>
          <p:cNvCxnSpPr>
            <a:cxnSpLocks/>
          </p:cNvCxnSpPr>
          <p:nvPr/>
        </p:nvCxnSpPr>
        <p:spPr>
          <a:xfrm flipV="1">
            <a:off x="2162908" y="2118946"/>
            <a:ext cx="888023" cy="2022231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40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4"/>
    </mc:Choice>
    <mc:Fallback xmlns:a16="http://schemas.microsoft.com/office/drawing/2014/main" xmlns="">
      <p:transition spd="slow" advTm="31004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6A1C508-FDCE-40E1-9989-ADCB7D43E3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68" b="39004"/>
          <a:stretch/>
        </p:blipFill>
        <p:spPr>
          <a:xfrm>
            <a:off x="6508079" y="2835079"/>
            <a:ext cx="5562155" cy="3081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349A29-395D-499F-9B6C-FB1E7E616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Où trouver les jeux de données Muskoka2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3C957-A196-4C32-8913-59AC23CD2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618" y="1268395"/>
            <a:ext cx="10969943" cy="179878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1800" dirty="0"/>
              <a:t>Actuellement disponible sur </a:t>
            </a:r>
            <a:r>
              <a:rPr lang="en-GB" sz="1800" dirty="0">
                <a:hlinkClick r:id="rId4"/>
              </a:rPr>
              <a:t>https://datacompass.lshtm.ac.uk/id/eprint/1526/ </a:t>
            </a:r>
            <a:r>
              <a:rPr lang="en-GB" sz="1800" dirty="0"/>
              <a:t>: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GB" sz="2000" dirty="0"/>
              <a:t>Muskoka2 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2002-17 </a:t>
            </a:r>
            <a:r>
              <a:rPr lang="en-GB" sz="2000" dirty="0"/>
              <a:t>ensemble de données </a:t>
            </a: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globales  </a:t>
            </a:r>
          </a:p>
          <a:p>
            <a:pPr marL="914400" lvl="2" indent="0">
              <a:buNone/>
            </a:pPr>
            <a:r>
              <a:rPr lang="en-GB" sz="1200" dirty="0"/>
              <a:t>Dingle, A, Schaeferhoff, M, Borghi, J, Lewis Sabin, M, Arregoces, L, </a:t>
            </a:r>
            <a:r>
              <a:rPr lang="en-GB" sz="1200" dirty="0" err="1"/>
              <a:t>Martinez-alvarez</a:t>
            </a:r>
            <a:r>
              <a:rPr lang="en-GB" sz="1200" dirty="0"/>
              <a:t>, M et Pitt, C (2020). </a:t>
            </a:r>
            <a:r>
              <a:rPr lang="en-GB" sz="1200" i="1" dirty="0">
                <a:solidFill>
                  <a:schemeClr val="accent3">
                    <a:lumMod val="75000"/>
                  </a:schemeClr>
                </a:solidFill>
              </a:rPr>
              <a:t>Aide à la santé reproductive, maternelle, néonatale et infantile : données et analyses issues de l'application de la méthode Muskoka2, 2002-2017. [Collecte de données]</a:t>
            </a:r>
            <a:r>
              <a:rPr lang="en-GB" sz="1200" i="1" dirty="0"/>
              <a:t>. </a:t>
            </a:r>
            <a:r>
              <a:rPr lang="en-GB" sz="1200" dirty="0"/>
              <a:t>London School of Hygiene &amp; Tropical Medicine, Londres, Royaume-Uni. https://doi.org/10.17037/DATA.00001526. </a:t>
            </a:r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D08472-947D-4FEB-952B-2C86307E5F8F}"/>
              </a:ext>
            </a:extLst>
          </p:cNvPr>
          <p:cNvSpPr/>
          <p:nvPr/>
        </p:nvSpPr>
        <p:spPr>
          <a:xfrm>
            <a:off x="483187" y="6439318"/>
            <a:ext cx="117056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/>
              <a:t>Veuillez contacter </a:t>
            </a:r>
            <a:r>
              <a:rPr lang="en-GB" sz="1600" i="1" dirty="0">
                <a:hlinkClick r:id="rId5"/>
              </a:rPr>
              <a:t>catherine.pitt@lshtm.ac.uk </a:t>
            </a:r>
            <a:r>
              <a:rPr lang="en-GB" sz="1600" i="1" dirty="0"/>
              <a:t>(</a:t>
            </a:r>
            <a:r>
              <a:rPr lang="en-GB" sz="1600" i="1" dirty="0" err="1"/>
              <a:t>en </a:t>
            </a:r>
            <a:r>
              <a:rPr lang="fr-FR" sz="1600" i="1" dirty="0" err="1"/>
              <a:t>français </a:t>
            </a:r>
            <a:r>
              <a:rPr lang="fr-FR" sz="1600" i="1" dirty="0"/>
              <a:t>ou en anglais) pour obtenir de l</a:t>
            </a:r>
            <a:r>
              <a:rPr lang="en-GB" sz="1600" i="1" dirty="0"/>
              <a:t>'aide afin d'accéder aux ensembles de données Muskoka2.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F4C101-DB39-4A00-9F91-D54F4F7A6459}"/>
              </a:ext>
            </a:extLst>
          </p:cNvPr>
          <p:cNvSpPr txBox="1">
            <a:spLocks/>
          </p:cNvSpPr>
          <p:nvPr/>
        </p:nvSpPr>
        <p:spPr>
          <a:xfrm>
            <a:off x="531618" y="2902648"/>
            <a:ext cx="5976461" cy="204813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1800" dirty="0"/>
              <a:t>Bientôt disponible sur </a:t>
            </a:r>
            <a:r>
              <a:rPr lang="en-GB" sz="1800" dirty="0">
                <a:hlinkClick r:id="rId6"/>
              </a:rPr>
              <a:t>https://datacompass.lshtm.ac.uk </a:t>
            </a:r>
            <a:r>
              <a:rPr lang="en-GB" sz="1800" dirty="0"/>
              <a:t>: 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GB" sz="2000" dirty="0"/>
              <a:t>Muskoka2 </a:t>
            </a:r>
            <a:r>
              <a:rPr lang="en-GB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2002-23 </a:t>
            </a:r>
            <a:r>
              <a:rPr lang="en-GB" sz="2000" dirty="0"/>
              <a:t>ensembles de données </a:t>
            </a: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mondiales </a:t>
            </a:r>
            <a:r>
              <a:rPr lang="en-GB" sz="2000" dirty="0"/>
              <a:t>et nationales 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GB" sz="2000" dirty="0"/>
              <a:t>Les mises à jour et les nouveaux ensembles de données peuvent être trouvés en recherchant "Muskoka2" dans le champ du titre dans LSHTM Data Compass.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788878D-D1B6-46BE-8BAF-15C0CD63D6D6}"/>
              </a:ext>
            </a:extLst>
          </p:cNvPr>
          <p:cNvCxnSpPr>
            <a:cxnSpLocks/>
          </p:cNvCxnSpPr>
          <p:nvPr/>
        </p:nvCxnSpPr>
        <p:spPr>
          <a:xfrm>
            <a:off x="6036257" y="4917541"/>
            <a:ext cx="2472137" cy="7693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C769173-BC23-45E2-91AA-AA31B6ACF04B}"/>
              </a:ext>
            </a:extLst>
          </p:cNvPr>
          <p:cNvCxnSpPr>
            <a:cxnSpLocks/>
          </p:cNvCxnSpPr>
          <p:nvPr/>
        </p:nvCxnSpPr>
        <p:spPr>
          <a:xfrm flipV="1">
            <a:off x="6016589" y="3279270"/>
            <a:ext cx="1315650" cy="16460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5DDC539-3A72-4512-8D86-7D2EE6344270}"/>
              </a:ext>
            </a:extLst>
          </p:cNvPr>
          <p:cNvCxnSpPr>
            <a:cxnSpLocks/>
          </p:cNvCxnSpPr>
          <p:nvPr/>
        </p:nvCxnSpPr>
        <p:spPr>
          <a:xfrm>
            <a:off x="6016589" y="4925362"/>
            <a:ext cx="2631300" cy="3768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77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66"/>
    </mc:Choice>
    <mc:Fallback xmlns:a16="http://schemas.microsoft.com/office/drawing/2014/main" xmlns="">
      <p:transition spd="slow" advTm="76666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A8289-26B4-2663-C666-08BDB4D25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24613-2283-A9AB-5F79-61108AB3E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4. Base de données de l'OMS sur les dépenses mondiales de santé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46B4CD-9DAF-4BBB-45A4-7C42C6E30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800" dirty="0"/>
              <a:t>Organisation mondiale de la santé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800" dirty="0"/>
              <a:t>Données sur les dépenses de santé pour 194 pays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800" dirty="0"/>
              <a:t>Données disponibles pour la période 2000-2023 (en théorie)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800" dirty="0"/>
              <a:t>Données sur :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Sources de financement de la santé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Mécanismes de financement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Priorités en matière de dépenses</a:t>
            </a:r>
          </a:p>
        </p:txBody>
      </p:sp>
    </p:spTree>
    <p:extLst>
      <p:ext uri="{BB962C8B-B14F-4D97-AF65-F5344CB8AC3E}">
        <p14:creationId xmlns:p14="http://schemas.microsoft.com/office/powerpoint/2010/main" val="1080084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"/>
          <p:cNvSpPr txBox="1">
            <a:spLocks noGrp="1"/>
          </p:cNvSpPr>
          <p:nvPr>
            <p:ph type="title"/>
          </p:nvPr>
        </p:nvSpPr>
        <p:spPr>
          <a:xfrm>
            <a:off x="695741" y="61123"/>
            <a:ext cx="10512862" cy="1325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ctr" anchorCtr="0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dirty="0"/>
              <a:t>Trois fonctions de financement de la santé</a:t>
            </a:r>
            <a:endParaRPr dirty="0"/>
          </a:p>
        </p:txBody>
      </p:sp>
      <p:sp>
        <p:nvSpPr>
          <p:cNvPr id="310" name="Google Shape;310;p3"/>
          <p:cNvSpPr txBox="1">
            <a:spLocks noGrp="1"/>
          </p:cNvSpPr>
          <p:nvPr>
            <p:ph type="body" idx="1"/>
          </p:nvPr>
        </p:nvSpPr>
        <p:spPr>
          <a:xfrm>
            <a:off x="837981" y="1826042"/>
            <a:ext cx="10512862" cy="435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rmAutofit lnSpcReduction="10000"/>
          </a:bodyPr>
          <a:lstStyle/>
          <a:p>
            <a:pPr marL="342797" indent="-342797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ts val="2400"/>
              <a:buFont typeface="Noto Sans Symbols"/>
              <a:buChar char="∙"/>
            </a:pPr>
            <a:r>
              <a:rPr lang="en-US" sz="2399" u="sng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Mobilisation </a:t>
            </a:r>
            <a:r>
              <a:rPr lang="en-US" sz="2399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fonds </a:t>
            </a:r>
            <a:r>
              <a:rPr lang="en-US" sz="2399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La collecte de revenus (provenant de taxes, de cotisations d'assurance, de frais d'utilisation, de dons ou d'autres moyens) qui sont utilisés pour payer la prestation des services de santé. </a:t>
            </a:r>
            <a:endParaRPr sz="2399" dirty="0">
              <a:latin typeface="Calibri"/>
              <a:ea typeface="Calibri"/>
              <a:cs typeface="Calibri"/>
              <a:sym typeface="Calibri"/>
            </a:endParaRPr>
          </a:p>
          <a:p>
            <a:pPr marL="342797" indent="-342797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ts val="2400"/>
              <a:buFont typeface="Noto Sans Symbols"/>
              <a:buChar char="∙"/>
            </a:pPr>
            <a:r>
              <a:rPr lang="en-US" sz="2399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Mise en commun </a:t>
            </a:r>
            <a:r>
              <a:rPr lang="en-US" sz="2399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Accumulation de fonds prépayés (tels que les cotisations de sécurité sociale, les impôts ou les primes d'assurance maladie) pour payer les services de santé d'un groupe de personnes. </a:t>
            </a:r>
            <a:endParaRPr dirty="0"/>
          </a:p>
          <a:p>
            <a:pPr marL="342797" indent="-342797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 sz="2399" u="sng" dirty="0">
                <a:latin typeface="Times New Roman"/>
                <a:ea typeface="Times New Roman"/>
                <a:cs typeface="Times New Roman"/>
                <a:sym typeface="Times New Roman"/>
              </a:rPr>
              <a:t>Achats : </a:t>
            </a:r>
            <a:r>
              <a:rPr lang="en-US" sz="2399" dirty="0">
                <a:latin typeface="Times New Roman"/>
                <a:ea typeface="Times New Roman"/>
                <a:cs typeface="Times New Roman"/>
                <a:sym typeface="Times New Roman"/>
              </a:rPr>
              <a:t>Les mécanismes par lesquels les fonds </a:t>
            </a:r>
            <a:r>
              <a:rPr lang="en-US" sz="2399" dirty="0" err="1">
                <a:latin typeface="Times New Roman"/>
                <a:ea typeface="Times New Roman"/>
                <a:cs typeface="Times New Roman"/>
                <a:sym typeface="Times New Roman"/>
              </a:rPr>
              <a:t>mobilisés </a:t>
            </a:r>
            <a:r>
              <a:rPr lang="en-US" sz="2399" dirty="0">
                <a:latin typeface="Times New Roman"/>
                <a:ea typeface="Times New Roman"/>
                <a:cs typeface="Times New Roman"/>
                <a:sym typeface="Times New Roman"/>
              </a:rPr>
              <a:t>et mis en commun sont transférés aux prestataires qui fournissent les services de santé. Les achats comportent trois éléments : </a:t>
            </a:r>
            <a:endParaRPr dirty="0"/>
          </a:p>
          <a:p>
            <a:pPr marL="799860" lvl="1" indent="-342797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  <a:buFont typeface="Noto Sans Symbols"/>
              <a:buChar char="∙"/>
            </a:pPr>
            <a:r>
              <a:rPr lang="en-US" sz="1799" dirty="0">
                <a:latin typeface="Times New Roman"/>
                <a:ea typeface="Times New Roman"/>
                <a:cs typeface="Times New Roman"/>
                <a:sym typeface="Times New Roman"/>
              </a:rPr>
              <a:t>la spécification des services qui seront achetés (souvent appelée "paquet de prestations"), </a:t>
            </a:r>
            <a:endParaRPr dirty="0"/>
          </a:p>
          <a:p>
            <a:pPr marL="799860" lvl="1" indent="-342797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  <a:buFont typeface="Noto Sans Symbols"/>
              <a:buChar char="∙"/>
            </a:pPr>
            <a:r>
              <a:rPr lang="en-US" sz="1799" dirty="0">
                <a:latin typeface="Times New Roman"/>
                <a:ea typeface="Times New Roman"/>
                <a:cs typeface="Times New Roman"/>
                <a:sym typeface="Times New Roman"/>
              </a:rPr>
              <a:t>identifier les prestataires habilités à fournir ces services, et </a:t>
            </a:r>
            <a:endParaRPr dirty="0"/>
          </a:p>
          <a:p>
            <a:pPr marL="799860" lvl="1" indent="-342797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  <a:buFont typeface="Noto Sans Symbols"/>
              <a:buChar char="∙"/>
            </a:pPr>
            <a:r>
              <a:rPr lang="en-US" sz="1799" dirty="0">
                <a:latin typeface="Times New Roman"/>
                <a:ea typeface="Times New Roman"/>
                <a:cs typeface="Times New Roman"/>
                <a:sym typeface="Times New Roman"/>
              </a:rPr>
              <a:t>définir l'ensemble des dispositions par lesquelles les prestataires sont engagés pour fournir les services. </a:t>
            </a:r>
            <a:endParaRPr sz="3199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800F7-2542-4B38-87DB-90C5B7334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4. Base de données de l'OMS sur les dépenses mondiales de santé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7D4495-DBA5-4F3B-BE64-F0702DD29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214" t="10872" r="18575" b="18639"/>
          <a:stretch/>
        </p:blipFill>
        <p:spPr>
          <a:xfrm>
            <a:off x="1866413" y="1461012"/>
            <a:ext cx="7224418" cy="5287228"/>
          </a:xfrm>
        </p:spPr>
      </p:pic>
    </p:spTree>
    <p:extLst>
      <p:ext uri="{BB962C8B-B14F-4D97-AF65-F5344CB8AC3E}">
        <p14:creationId xmlns:p14="http://schemas.microsoft.com/office/powerpoint/2010/main" val="41246476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D3115E-E32E-4587-832F-29F5927FF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58" t="10411" r="18622" b="18502"/>
          <a:stretch/>
        </p:blipFill>
        <p:spPr>
          <a:xfrm>
            <a:off x="996333" y="152627"/>
            <a:ext cx="8879696" cy="655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325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B53F44-4876-4516-A5F5-1F16B5544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87" t="10262" r="33754" b="54082"/>
          <a:stretch/>
        </p:blipFill>
        <p:spPr>
          <a:xfrm>
            <a:off x="1299342" y="98473"/>
            <a:ext cx="8746167" cy="642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860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479AA4-ECED-43F2-8CCE-52D2E0D20F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87" t="10262" r="33754" b="54082"/>
          <a:stretch/>
        </p:blipFill>
        <p:spPr>
          <a:xfrm>
            <a:off x="1299342" y="144694"/>
            <a:ext cx="8746167" cy="642465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95F5C3C-1F03-4448-9770-4B4D0C84FB4F}"/>
              </a:ext>
            </a:extLst>
          </p:cNvPr>
          <p:cNvSpPr/>
          <p:nvPr/>
        </p:nvSpPr>
        <p:spPr>
          <a:xfrm>
            <a:off x="4190764" y="3631863"/>
            <a:ext cx="5207641" cy="25164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B4003C5-B3E3-450E-B608-89C06876D254}"/>
              </a:ext>
            </a:extLst>
          </p:cNvPr>
          <p:cNvSpPr/>
          <p:nvPr/>
        </p:nvSpPr>
        <p:spPr>
          <a:xfrm>
            <a:off x="4101744" y="3999924"/>
            <a:ext cx="5207641" cy="21227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29D7C42-99B0-43A2-A53D-C2F578621973}"/>
              </a:ext>
            </a:extLst>
          </p:cNvPr>
          <p:cNvSpPr/>
          <p:nvPr/>
        </p:nvSpPr>
        <p:spPr>
          <a:xfrm>
            <a:off x="4122291" y="4189947"/>
            <a:ext cx="5346304" cy="20901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0C60F26-50A1-4B00-A9F2-6F8590A5A1A2}"/>
              </a:ext>
            </a:extLst>
          </p:cNvPr>
          <p:cNvSpPr/>
          <p:nvPr/>
        </p:nvSpPr>
        <p:spPr>
          <a:xfrm>
            <a:off x="4214733" y="4542761"/>
            <a:ext cx="5207641" cy="16761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D18722-F4D1-4715-B9D0-26866CFDD705}"/>
              </a:ext>
            </a:extLst>
          </p:cNvPr>
          <p:cNvSpPr/>
          <p:nvPr/>
        </p:nvSpPr>
        <p:spPr>
          <a:xfrm>
            <a:off x="4106884" y="5198411"/>
            <a:ext cx="5207641" cy="16761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E4876A-6B94-4D75-A8F0-74A499F73B6E}"/>
              </a:ext>
            </a:extLst>
          </p:cNvPr>
          <p:cNvSpPr/>
          <p:nvPr/>
        </p:nvSpPr>
        <p:spPr>
          <a:xfrm>
            <a:off x="4132562" y="5891744"/>
            <a:ext cx="5207641" cy="16761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AD09184-D65F-43AD-A43A-0FD0D8BB723D}"/>
              </a:ext>
            </a:extLst>
          </p:cNvPr>
          <p:cNvSpPr/>
          <p:nvPr/>
        </p:nvSpPr>
        <p:spPr>
          <a:xfrm>
            <a:off x="4122291" y="6223703"/>
            <a:ext cx="5207641" cy="212274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</p:spTree>
    <p:extLst>
      <p:ext uri="{BB962C8B-B14F-4D97-AF65-F5344CB8AC3E}">
        <p14:creationId xmlns:p14="http://schemas.microsoft.com/office/powerpoint/2010/main" val="8634529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4E8FB1-5F74-4777-9EF8-12D0E433E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2" t="10412" r="14977" b="11835"/>
          <a:stretch/>
        </p:blipFill>
        <p:spPr>
          <a:xfrm>
            <a:off x="970654" y="132752"/>
            <a:ext cx="9044040" cy="659249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FAFEB363-F77D-4B07-9FDB-3580F95952BF}"/>
              </a:ext>
            </a:extLst>
          </p:cNvPr>
          <p:cNvSpPr/>
          <p:nvPr/>
        </p:nvSpPr>
        <p:spPr>
          <a:xfrm>
            <a:off x="3564205" y="5136634"/>
            <a:ext cx="426266" cy="4981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D8E5FDE-5F3F-4F76-8C37-8EF9EB3DFFCF}"/>
              </a:ext>
            </a:extLst>
          </p:cNvPr>
          <p:cNvSpPr/>
          <p:nvPr/>
        </p:nvSpPr>
        <p:spPr>
          <a:xfrm>
            <a:off x="3579612" y="5639938"/>
            <a:ext cx="487896" cy="154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AE46A41-2D8B-4565-B8EF-9BEF94148A76}"/>
              </a:ext>
            </a:extLst>
          </p:cNvPr>
          <p:cNvSpPr/>
          <p:nvPr/>
        </p:nvSpPr>
        <p:spPr>
          <a:xfrm>
            <a:off x="3579611" y="6362366"/>
            <a:ext cx="487896" cy="154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</p:spTree>
    <p:extLst>
      <p:ext uri="{BB962C8B-B14F-4D97-AF65-F5344CB8AC3E}">
        <p14:creationId xmlns:p14="http://schemas.microsoft.com/office/powerpoint/2010/main" val="144646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09C8F8-04DD-481C-95AD-369C24E888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" t="10487" r="2143" b="5244"/>
          <a:stretch/>
        </p:blipFill>
        <p:spPr>
          <a:xfrm>
            <a:off x="359501" y="113878"/>
            <a:ext cx="11108608" cy="6455158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A403FC8A-5727-47BF-A511-1B17FBD49A4C}"/>
              </a:ext>
            </a:extLst>
          </p:cNvPr>
          <p:cNvSpPr/>
          <p:nvPr/>
        </p:nvSpPr>
        <p:spPr>
          <a:xfrm rot="1998148">
            <a:off x="5495242" y="1402950"/>
            <a:ext cx="303009" cy="6522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</p:spTree>
    <p:extLst>
      <p:ext uri="{BB962C8B-B14F-4D97-AF65-F5344CB8AC3E}">
        <p14:creationId xmlns:p14="http://schemas.microsoft.com/office/powerpoint/2010/main" val="323229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0CC62-071B-4677-8EDE-4569449DA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700" dirty="0"/>
              <a:t>Données relatives à la RMNCH disponibles auprès du GHED de l'OMS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CCE6A-41A7-410B-A745-BA9BB142D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60 pays disposent de données sur les indicateurs pertinents pour la RMNCH</a:t>
            </a:r>
          </a:p>
          <a:p>
            <a:r>
              <a:rPr lang="en-GB" dirty="0"/>
              <a:t>Période : 2013-2023 (seules les Philippines ont des </a:t>
            </a:r>
            <a:r>
              <a:rPr lang="en-GB"/>
              <a:t>données pour 2023) </a:t>
            </a:r>
            <a:endParaRPr lang="en-GB" dirty="0"/>
          </a:p>
          <a:p>
            <a:r>
              <a:rPr lang="en-GB" dirty="0"/>
              <a:t>Indicateurs : </a:t>
            </a:r>
          </a:p>
          <a:p>
            <a:pPr lvl="1"/>
            <a:r>
              <a:rPr lang="en-GB" dirty="0"/>
              <a:t>Santé génésique, ventilée par conditions maternelles et planification familiale</a:t>
            </a:r>
          </a:p>
          <a:p>
            <a:pPr lvl="1"/>
            <a:r>
              <a:rPr lang="en-GB" dirty="0"/>
              <a:t>La nutrition</a:t>
            </a:r>
          </a:p>
          <a:p>
            <a:pPr lvl="1"/>
            <a:r>
              <a:rPr lang="en-GB" dirty="0"/>
              <a:t>Vaccinations (seulement à partir de 2016)</a:t>
            </a:r>
          </a:p>
          <a:p>
            <a:pPr lvl="1"/>
            <a:r>
              <a:rPr lang="en-GB" dirty="0"/>
              <a:t>Disponible par source (gouvernement, externe et privée)</a:t>
            </a:r>
          </a:p>
        </p:txBody>
      </p:sp>
    </p:spTree>
    <p:extLst>
      <p:ext uri="{BB962C8B-B14F-4D97-AF65-F5344CB8AC3E}">
        <p14:creationId xmlns:p14="http://schemas.microsoft.com/office/powerpoint/2010/main" val="6970509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22FA1D9-DA20-003C-DD94-6BF0FF55C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279132"/>
            <a:ext cx="9480857" cy="623236"/>
          </a:xfrm>
        </p:spPr>
        <p:txBody>
          <a:bodyPr>
            <a:normAutofit/>
          </a:bodyPr>
          <a:lstStyle/>
          <a:p>
            <a:r>
              <a:rPr lang="fr-FR" dirty="0"/>
              <a:t>PROCHAINES ÉTAPES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ABBB08-1C00-EBA9-955A-054C310CE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0" y="1477818"/>
            <a:ext cx="10969943" cy="4821382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fr-FR" dirty="0" err="1"/>
              <a:t>Janvier </a:t>
            </a:r>
            <a:r>
              <a:rPr lang="fr-FR" dirty="0"/>
              <a:t>2025 : </a:t>
            </a:r>
            <a:r>
              <a:rPr lang="fr-FR" dirty="0" err="1"/>
              <a:t>exemples de </a:t>
            </a:r>
            <a:r>
              <a:rPr lang="fr-FR" dirty="0"/>
              <a:t>pays (</a:t>
            </a:r>
            <a:r>
              <a:rPr lang="fr-FR" dirty="0" err="1"/>
              <a:t>Tanzanie </a:t>
            </a:r>
            <a:r>
              <a:rPr lang="fr-FR" dirty="0"/>
              <a:t>et </a:t>
            </a:r>
            <a:r>
              <a:rPr lang="fr-FR" dirty="0" err="1"/>
              <a:t>Sénégal</a:t>
            </a:r>
            <a:r>
              <a:rPr lang="fr-FR" dirty="0"/>
              <a:t>)</a:t>
            </a:r>
          </a:p>
          <a:p>
            <a:pPr marL="342900" indent="-342900">
              <a:buFontTx/>
              <a:buChar char="-"/>
            </a:pPr>
            <a:r>
              <a:rPr lang="fr-FR"/>
              <a:t>Ateliers en face à face - mai et juin 2025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9716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4" y="894"/>
            <a:ext cx="12186456" cy="685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870" y="207054"/>
            <a:ext cx="10059745" cy="6152402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"/>
          <p:cNvSpPr txBox="1"/>
          <p:nvPr/>
        </p:nvSpPr>
        <p:spPr>
          <a:xfrm>
            <a:off x="93864" y="6440497"/>
            <a:ext cx="7942531" cy="36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Source : Kutzin, J (2013).  "Financement de la santé pour la couverture universelle et performance du système de santé : concepts et implications pour les politiques".  </a:t>
            </a:r>
            <a:r>
              <a:rPr lang="en-US" sz="9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Bulletin de l'Organisation mondiale de la santé </a:t>
            </a: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91(8):602-611.</a:t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9" y="894"/>
            <a:ext cx="12186456" cy="6856213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" descr="Cube des dimensions de la Couverture Sanitaire Universelle (OMS 2010) |  Download Scientific Diagram"/>
          <p:cNvSpPr/>
          <p:nvPr/>
        </p:nvSpPr>
        <p:spPr>
          <a:xfrm>
            <a:off x="5942052" y="3276640"/>
            <a:ext cx="304721" cy="30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endParaRPr sz="17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10" y="-1622"/>
            <a:ext cx="12134024" cy="6952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D76E1-73E8-4611-97A1-C5D3AC7A6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Sources de financement de la santé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63B24-48CD-4B98-A0D6-362ED93E3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477818"/>
            <a:ext cx="4776752" cy="4622357"/>
          </a:xfrm>
        </p:spPr>
        <p:txBody>
          <a:bodyPr/>
          <a:lstStyle/>
          <a:p>
            <a:pPr marL="257175" indent="-257175"/>
            <a:r>
              <a:rPr lang="en-GB" dirty="0"/>
              <a:t>Trois sources traditionnelles de financement au niveau national</a:t>
            </a:r>
          </a:p>
          <a:p>
            <a:pPr marL="814388" lvl="1" indent="-257175"/>
            <a:r>
              <a:rPr lang="en-GB" dirty="0"/>
              <a:t>Financement externe (donateurs)</a:t>
            </a:r>
          </a:p>
          <a:p>
            <a:pPr marL="814388" lvl="1" indent="-257175"/>
            <a:r>
              <a:rPr lang="en-GB" dirty="0"/>
              <a:t>Financement national</a:t>
            </a:r>
          </a:p>
          <a:p>
            <a:pPr marL="1114425" lvl="2" indent="-257175"/>
            <a:r>
              <a:rPr lang="en-GB" dirty="0"/>
              <a:t>Financement public</a:t>
            </a:r>
          </a:p>
          <a:p>
            <a:pPr marL="1114425" lvl="2" indent="-257175"/>
            <a:r>
              <a:rPr lang="en-GB" dirty="0"/>
              <a:t>Contributions du ménage (contributions aux dépenses de fonctionnement/assurances)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Il est important d'augmenter le financement provenant de sources nationales - il est important de suivre le financement par source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330CE-0D63-4E73-8666-D83E26951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193" y="1068749"/>
            <a:ext cx="7070403" cy="590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6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116D0-D505-4163-B887-AD4BCFB3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54" y="92313"/>
            <a:ext cx="9480857" cy="623236"/>
          </a:xfrm>
        </p:spPr>
        <p:txBody>
          <a:bodyPr>
            <a:noAutofit/>
          </a:bodyPr>
          <a:lstStyle/>
          <a:p>
            <a:r>
              <a:rPr lang="en-GB" sz="2800" b="1" dirty="0"/>
              <a:t>D'où viennent les fonds </a:t>
            </a:r>
            <a:r>
              <a:rPr lang="en-GB" sz="2800" dirty="0"/>
              <a:t>: des frais de fonctionnement plus élevés sont associés à de moins bons résultats en matière de santé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3F6D77-3EA1-4ACC-A544-061A24C76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7568" y="1191696"/>
            <a:ext cx="6362700" cy="4800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80744E-5332-416C-88BE-B70AC5EAA5B1}"/>
              </a:ext>
            </a:extLst>
          </p:cNvPr>
          <p:cNvSpPr/>
          <p:nvPr/>
        </p:nvSpPr>
        <p:spPr>
          <a:xfrm>
            <a:off x="5909906" y="3244334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EAC70-796B-4380-891C-BF616966B819}"/>
              </a:ext>
            </a:extLst>
          </p:cNvPr>
          <p:cNvSpPr txBox="1"/>
          <p:nvPr/>
        </p:nvSpPr>
        <p:spPr>
          <a:xfrm>
            <a:off x="2560246" y="6129344"/>
            <a:ext cx="10715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Ziad El-Khatib, </a:t>
            </a:r>
            <a:r>
              <a:rPr lang="en-GB" dirty="0" err="1"/>
              <a:t>Akaninyene Otu</a:t>
            </a:r>
            <a:r>
              <a:rPr lang="en-GB" dirty="0"/>
              <a:t>, Ujjwal </a:t>
            </a:r>
            <a:r>
              <a:rPr lang="en-GB" dirty="0" err="1"/>
              <a:t>Neogi</a:t>
            </a:r>
            <a:r>
              <a:rPr lang="en-GB" dirty="0"/>
              <a:t>, </a:t>
            </a:r>
            <a:r>
              <a:rPr lang="en-GB" dirty="0" err="1"/>
              <a:t>Sanni </a:t>
            </a:r>
            <a:r>
              <a:rPr lang="en-GB" dirty="0"/>
              <a:t>Yaya </a:t>
            </a:r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xmlns:p14="http://schemas.microsoft.com/office/powerpoint/2010/main" xmlns:a16="http://schemas.microsoft.com/office/drawing/2014/main" xmlns="" val="tx"/>
                    </a:ext>
                  </a:extLst>
                </a:hlinkClick>
              </a:rPr>
              <a:t>The Association between Out-of-Pocket Expenditure and COVID-19 Mortality Globally</a:t>
            </a:r>
            <a:r>
              <a:rPr lang="en-GB" dirty="0"/>
              <a:t>.  J </a:t>
            </a:r>
            <a:r>
              <a:rPr lang="en-GB" dirty="0" err="1"/>
              <a:t>Epidemiol </a:t>
            </a:r>
            <a:r>
              <a:rPr lang="en-GB" dirty="0"/>
              <a:t>Glob Health. 2020 Sep ; 10(3) : 192-193.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143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427D9-A8AC-4001-B261-C223DDBA8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Provenance des fonds </a:t>
            </a:r>
            <a:r>
              <a:rPr lang="en-GB" dirty="0"/>
              <a:t>: Malawi</a:t>
            </a:r>
          </a:p>
        </p:txBody>
      </p:sp>
      <p:pic>
        <p:nvPicPr>
          <p:cNvPr id="4" name="New picture">
            <a:extLst>
              <a:ext uri="{FF2B5EF4-FFF2-40B4-BE49-F238E27FC236}">
                <a16:creationId xmlns:a16="http://schemas.microsoft.com/office/drawing/2014/main" id="{18B278E2-417C-4DC2-9BE9-30631F06FBE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3625" y="1477963"/>
            <a:ext cx="8081575" cy="4821237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FD7CB25-0731-4B87-8746-3C75400F2EA2}"/>
              </a:ext>
            </a:extLst>
          </p:cNvPr>
          <p:cNvSpPr txBox="1">
            <a:spLocks/>
          </p:cNvSpPr>
          <p:nvPr/>
        </p:nvSpPr>
        <p:spPr>
          <a:xfrm>
            <a:off x="609441" y="6011195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180000" tIns="0" rIns="180000" bIns="0" rtlCol="0" anchor="ctr" anchorCtr="0">
            <a:noAutofit/>
          </a:bodyPr>
          <a:lstStyle>
            <a:defPPr>
              <a:defRPr lang="en-US"/>
            </a:defPPr>
            <a:lvl1pPr marL="34290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GB" sz="1000" i="1">
                <a:solidFill>
                  <a:srgbClr val="333333"/>
                </a:solidFill>
              </a:rPr>
              <a:t>Health Policy Plan</a:t>
            </a:r>
            <a:r>
              <a:rPr lang="en-GB" sz="1000">
                <a:solidFill>
                  <a:srgbClr val="333333"/>
                </a:solidFill>
              </a:rPr>
              <a:t>, Volume 33, Issue 1, January 2018, Pages 59-69, </a:t>
            </a:r>
            <a:r>
              <a:rPr lang="en-GB" sz="1000">
                <a:solidFill>
                  <a:srgbClr val="333333"/>
                </a:solidFill>
                <a:hlinkClick r:id="rId3"/>
              </a:rPr>
              <a:t>https://doi.org/10.1093/heapol/czx130</a:t>
            </a:r>
            <a:endParaRPr lang="en-GB" sz="1000">
              <a:solidFill>
                <a:srgbClr val="333333"/>
              </a:solidFill>
            </a:endParaRP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GB" sz="800">
                <a:solidFill>
                  <a:srgbClr val="2A2A2A"/>
                </a:solidFill>
              </a:rPr>
              <a:t>Le contenu de cette diapositive peut être soumis à des droits d'auteur : veuillez consulter les notes de la diapositive pour plus de détails.</a:t>
            </a:r>
            <a:endParaRPr lang="en-GB" sz="8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84216"/>
      </p:ext>
    </p:extLst>
  </p:cSld>
  <p:clrMapOvr>
    <a:masterClrMapping/>
  </p:clrMapOvr>
</p:sld>
</file>

<file path=ppt/theme/theme1.xml><?xml version="1.0" encoding="utf-8"?>
<a:theme xmlns:a="http://schemas.openxmlformats.org/drawingml/2006/main" name="Main_Presentation_Title_Page">
  <a:themeElements>
    <a:clrScheme name="Custom 1">
      <a:dk1>
        <a:srgbClr val="000000"/>
      </a:dk1>
      <a:lt1>
        <a:srgbClr val="FFFFFF"/>
      </a:lt1>
      <a:dk2>
        <a:srgbClr val="004550"/>
      </a:dk2>
      <a:lt2>
        <a:srgbClr val="2BAC6D"/>
      </a:lt2>
      <a:accent1>
        <a:srgbClr val="2BAC6D"/>
      </a:accent1>
      <a:accent2>
        <a:srgbClr val="004550"/>
      </a:accent2>
      <a:accent3>
        <a:srgbClr val="00ABCE"/>
      </a:accent3>
      <a:accent4>
        <a:srgbClr val="FBB800"/>
      </a:accent4>
      <a:accent5>
        <a:srgbClr val="E95B0C"/>
      </a:accent5>
      <a:accent6>
        <a:srgbClr val="B1B2B3"/>
      </a:accent6>
      <a:hlink>
        <a:srgbClr val="00ABCE"/>
      </a:hlink>
      <a:folHlink>
        <a:srgbClr val="B1B2B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08C6E62334A94BB5CB813FB9F611CC" ma:contentTypeVersion="4" ma:contentTypeDescription="Create a new document." ma:contentTypeScope="" ma:versionID="112cdea00ca47620c503386b19808eb3">
  <xsd:schema xmlns:xsd="http://www.w3.org/2001/XMLSchema" xmlns:xs="http://www.w3.org/2001/XMLSchema" xmlns:p="http://schemas.microsoft.com/office/2006/metadata/properties" xmlns:ns1="http://schemas.microsoft.com/sharepoint/v3" xmlns:ns2="6a164dda-3779-4169-b957-e287451f6523" xmlns:ns3="9bdb08a2-f062-45d7-99c0-a08565638663" targetNamespace="http://schemas.microsoft.com/office/2006/metadata/properties" ma:root="true" ma:fieldsID="f87e1e496b5ff68587a5517afcdee06d" ns1:_="" ns2:_="" ns3:_="">
    <xsd:import namespace="http://schemas.microsoft.com/sharepoint/v3"/>
    <xsd:import namespace="6a164dda-3779-4169-b957-e287451f6523"/>
    <xsd:import namespace="9bdb08a2-f062-45d7-99c0-a0856563866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2:TaxCatchAllLabel" minOccurs="0"/>
                <xsd:element ref="ns2:Visibility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164dda-3779-4169-b957-e287451f6523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0" nillable="true" ma:taxonomy="true" ma:internalName="TaxKeywordTaxHTField" ma:taxonomyFieldName="TaxKeyword" ma:displayName="Enterprise Keywords" ma:fieldId="{23f27201-bee3-471e-b2e7-b64fd8b7ca38}" ma:taxonomyMulti="true" ma:sspId="8207403b-203c-4ed3-95cd-88a85218912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f3ac801a-ce66-4776-b998-9c2b2735c52b}" ma:internalName="TaxCatchAll" ma:showField="CatchAllData" ma:web="36e303f3-9cf1-4416-91d7-d1ec012ee9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f3ac801a-ce66-4776-b998-9c2b2735c52b}" ma:internalName="TaxCatchAllLabel" ma:readOnly="true" ma:showField="CatchAllDataLabel" ma:web="36e303f3-9cf1-4416-91d7-d1ec012ee9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Visibility" ma:index="14" nillable="true" ma:displayName="Visibility" ma:default="Internal" ma:description="Items that should be available externally should be marked &lt;strong&gt;External&lt;/strong&gt;" ma:format="RadioButtons" ma:internalName="Visibility">
      <xsd:simpleType>
        <xsd:restriction base="dms:Choice">
          <xsd:enumeration value="Internal"/>
          <xsd:enumeration value="External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b08a2-f062-45d7-99c0-a085656386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a164dda-3779-4169-b957-e287451f6523"/>
    <TaxKeywordTaxHTField xmlns="6a164dda-3779-4169-b957-e287451f6523">
      <Terms xmlns="http://schemas.microsoft.com/office/infopath/2007/PartnerControls">
        <TermInfo xmlns="http://schemas.microsoft.com/office/infopath/2007/PartnerControls">
          <TermName xmlns="http://schemas.microsoft.com/office/infopath/2007/PartnerControls">docId:536478231797A5DF41686260F93E42A5</TermName>
          <TermId xmlns="http://schemas.microsoft.com/office/infopath/2007/PartnerControls">11111111-1111-1111-1111-111111111111</TermId>
        </TermInfo>
      </Terms>
    </TaxKeywordTaxHTField>
    <Visibility xmlns="6a164dda-3779-4169-b957-e287451f6523">Internal</Visibility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SharedContentType xmlns="Microsoft.SharePoint.Taxonomy.ContentTypeSync" SourceId="8207403b-203c-4ed3-95cd-88a852189123" ContentTypeId="0x01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10FD60-7E53-4B2D-A5B2-E33AA6CC7B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a164dda-3779-4169-b957-e287451f6523"/>
    <ds:schemaRef ds:uri="9bdb08a2-f062-45d7-99c0-a085656386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D4DF0D-DB66-47F6-9CA8-2B5247E76312}">
  <ds:schemaRefs>
    <ds:schemaRef ds:uri="http://www.w3.org/XML/1998/namespace"/>
    <ds:schemaRef ds:uri="9bdb08a2-f062-45d7-99c0-a08565638663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purl.org/dc/terms/"/>
    <ds:schemaRef ds:uri="6a164dda-3779-4169-b957-e287451f6523"/>
    <ds:schemaRef ds:uri="http://schemas.microsoft.com/sharepoint/v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57B42D3-DCF8-4333-9C88-350001916B27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183EF67F-DE61-430B-8636-C76E3FF996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2198</Words>
  <Application>Microsoft Office PowerPoint</Application>
  <PresentationFormat>Custom</PresentationFormat>
  <Paragraphs>255</Paragraphs>
  <Slides>47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Calibri</vt:lpstr>
      <vt:lpstr>Georgia</vt:lpstr>
      <vt:lpstr>merriweather</vt:lpstr>
      <vt:lpstr>Noto Sans Symbols</vt:lpstr>
      <vt:lpstr>Open Sans</vt:lpstr>
      <vt:lpstr>Open Sans</vt:lpstr>
      <vt:lpstr>Times New Roman</vt:lpstr>
      <vt:lpstr>Wingdings</vt:lpstr>
      <vt:lpstr>Main_Presentation_Title_Page</vt:lpstr>
      <vt:lpstr>PowerPoint Presentation</vt:lpstr>
      <vt:lpstr>Vue d'ensemble</vt:lpstr>
      <vt:lpstr>L'importance du financement</vt:lpstr>
      <vt:lpstr>Trois fonctions de financement de la santé</vt:lpstr>
      <vt:lpstr>PowerPoint Presentation</vt:lpstr>
      <vt:lpstr>PowerPoint Presentation</vt:lpstr>
      <vt:lpstr>Sources de financement de la santé</vt:lpstr>
      <vt:lpstr>D'où viennent les fonds : des frais de fonctionnement plus élevés sont associés à de moins bons résultats en matière de santé</vt:lpstr>
      <vt:lpstr>Provenance des fonds : Malawi</vt:lpstr>
      <vt:lpstr>Des niveaux plus élevés de financement commun sont associés à une meilleure prise en charge par le système de santé publique.</vt:lpstr>
      <vt:lpstr>Questions relatives aux achats</vt:lpstr>
      <vt:lpstr>Questions de recherche potentielles</vt:lpstr>
      <vt:lpstr>Questions de recherche potentielles</vt:lpstr>
      <vt:lpstr>Questions de recherche potentielles</vt:lpstr>
      <vt:lpstr>Santé générale</vt:lpstr>
      <vt:lpstr>Sources de financement</vt:lpstr>
      <vt:lpstr>Canaux de financement</vt:lpstr>
      <vt:lpstr>Présentation des données</vt:lpstr>
      <vt:lpstr>Présentation des données :  Financement intérieur et extérieur de la RMNCH</vt:lpstr>
      <vt:lpstr>1. Données brutes sur le financement extérieur : le CRS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Estimations de l'aide à la RMNCH dans la région de Muskoka2</vt:lpstr>
      <vt:lpstr>Le jeu de données Muskoka 2 Global </vt:lpstr>
      <vt:lpstr>Le jeu de données Muskoka 2 Global </vt:lpstr>
      <vt:lpstr>PowerPoint Presentation</vt:lpstr>
      <vt:lpstr>PowerPoint Presentation</vt:lpstr>
      <vt:lpstr>PowerPoint Presentation</vt:lpstr>
      <vt:lpstr>PowerPoint Presentation</vt:lpstr>
      <vt:lpstr>3. Le jeu de données Muskoka 2 Country</vt:lpstr>
      <vt:lpstr>PowerPoint Presentation</vt:lpstr>
      <vt:lpstr>PowerPoint Presentation</vt:lpstr>
      <vt:lpstr>PowerPoint Presentation</vt:lpstr>
      <vt:lpstr>Où trouver les jeux de données Muskoka2 ?</vt:lpstr>
      <vt:lpstr>4. Base de données de l'OMS sur les dépenses mondiales de santé</vt:lpstr>
      <vt:lpstr>4. Base de données de l'OMS sur les dépenses mondiales de santé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Données relatives à la RMNCH disponibles auprès du GHED de l'OMS</vt:lpstr>
      <vt:lpstr>PROCHAINES ÉTAPES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LSHTM Presentation Template widescreen</dc:title>
  <dc:creator>Nick Smith</dc:creator>
  <cp:keywords>, docId:536478231797A5DF41686260F93E42A5</cp:keywords>
  <cp:lastModifiedBy>Corretta Tira</cp:lastModifiedBy>
  <cp:revision>184</cp:revision>
  <dcterms:created xsi:type="dcterms:W3CDTF">2017-08-07T14:02:54Z</dcterms:created>
  <dcterms:modified xsi:type="dcterms:W3CDTF">2025-02-11T08:38:25Z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0x010100D908C6E62334A94BB5CB813FB9F611CC</vt:lpwstr>
  </property>
  <property fmtid="{D5CDD505-2E9C-101B-9397-08002B2CF9AE}" pid="3" name="TaxKeyword">
    <vt:lpwstr/>
  </property>
</Properties>
</file>